
<file path=[Content_Types].xml><?xml version="1.0" encoding="utf-8"?>
<Types xmlns="http://schemas.openxmlformats.org/package/2006/content-types">
  <Default Extension="gif" ContentType="image/gif"/>
  <Default Extension="glb" ContentType="model/gltf.binary"/>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7" r:id="rId2"/>
    <p:sldMasterId id="2147483660" r:id="rId3"/>
  </p:sldMasterIdLst>
  <p:notesMasterIdLst>
    <p:notesMasterId r:id="rId52"/>
  </p:notesMasterIdLst>
  <p:handoutMasterIdLst>
    <p:handoutMasterId r:id="rId53"/>
  </p:handoutMasterIdLst>
  <p:sldIdLst>
    <p:sldId id="455" r:id="rId4"/>
    <p:sldId id="453" r:id="rId5"/>
    <p:sldId id="508" r:id="rId6"/>
    <p:sldId id="524" r:id="rId7"/>
    <p:sldId id="502" r:id="rId8"/>
    <p:sldId id="556" r:id="rId9"/>
    <p:sldId id="538" r:id="rId10"/>
    <p:sldId id="539" r:id="rId11"/>
    <p:sldId id="540" r:id="rId12"/>
    <p:sldId id="541" r:id="rId13"/>
    <p:sldId id="555" r:id="rId14"/>
    <p:sldId id="511" r:id="rId15"/>
    <p:sldId id="514" r:id="rId16"/>
    <p:sldId id="515" r:id="rId17"/>
    <p:sldId id="517" r:id="rId18"/>
    <p:sldId id="513" r:id="rId19"/>
    <p:sldId id="518" r:id="rId20"/>
    <p:sldId id="519" r:id="rId21"/>
    <p:sldId id="522" r:id="rId22"/>
    <p:sldId id="523" r:id="rId23"/>
    <p:sldId id="521" r:id="rId24"/>
    <p:sldId id="503" r:id="rId25"/>
    <p:sldId id="525" r:id="rId26"/>
    <p:sldId id="527" r:id="rId27"/>
    <p:sldId id="528" r:id="rId28"/>
    <p:sldId id="529" r:id="rId29"/>
    <p:sldId id="530" r:id="rId30"/>
    <p:sldId id="531" r:id="rId31"/>
    <p:sldId id="532" r:id="rId32"/>
    <p:sldId id="533" r:id="rId33"/>
    <p:sldId id="534" r:id="rId34"/>
    <p:sldId id="535" r:id="rId35"/>
    <p:sldId id="554" r:id="rId36"/>
    <p:sldId id="543" r:id="rId37"/>
    <p:sldId id="544" r:id="rId38"/>
    <p:sldId id="545" r:id="rId39"/>
    <p:sldId id="542" r:id="rId40"/>
    <p:sldId id="546" r:id="rId41"/>
    <p:sldId id="553" r:id="rId42"/>
    <p:sldId id="547" r:id="rId43"/>
    <p:sldId id="548" r:id="rId44"/>
    <p:sldId id="549" r:id="rId45"/>
    <p:sldId id="550" r:id="rId46"/>
    <p:sldId id="526" r:id="rId47"/>
    <p:sldId id="463" r:id="rId48"/>
    <p:sldId id="551" r:id="rId49"/>
    <p:sldId id="552" r:id="rId50"/>
    <p:sldId id="456" r:id="rId51"/>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8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tian" initials="c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9FE00"/>
    <a:srgbClr val="D6EAE6"/>
    <a:srgbClr val="FFFFFF"/>
    <a:srgbClr val="028BE0"/>
    <a:srgbClr val="6FEA00"/>
    <a:srgbClr val="0000FF"/>
    <a:srgbClr val="63D000"/>
    <a:srgbClr val="0290E8"/>
    <a:srgbClr val="079FFD"/>
    <a:srgbClr val="64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42" autoAdjust="0"/>
    <p:restoredTop sz="80927" autoAdjust="0"/>
  </p:normalViewPr>
  <p:slideViewPr>
    <p:cSldViewPr>
      <p:cViewPr>
        <p:scale>
          <a:sx n="108" d="100"/>
          <a:sy n="108" d="100"/>
        </p:scale>
        <p:origin x="1144" y="760"/>
      </p:cViewPr>
      <p:guideLst>
        <p:guide orient="horz" pos="2160"/>
        <p:guide pos="3889"/>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8" d="100"/>
          <a:sy n="78" d="100"/>
        </p:scale>
        <p:origin x="313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4759" tIns="47380" rIns="94759" bIns="47380" rtlCol="0"/>
          <a:lstStyle>
            <a:lvl1pPr algn="l">
              <a:defRPr sz="1200"/>
            </a:lvl1pPr>
          </a:lstStyle>
          <a:p>
            <a:r>
              <a:rPr lang="en-US" altLang="zh-CN"/>
              <a:t>2 Year Research Plan (2017-2018)</a:t>
            </a:r>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4759" tIns="47380" rIns="94759" bIns="47380" rtlCol="0"/>
          <a:lstStyle>
            <a:lvl1pPr algn="r">
              <a:defRPr sz="1200"/>
            </a:lvl1pPr>
          </a:lstStyle>
          <a:p>
            <a:fld id="{FE7D6289-56F8-48E4-AD19-B8560CE5BE6D}" type="datetimeFigureOut">
              <a:rPr lang="zh-CN" altLang="en-US" smtClean="0"/>
              <a:t>2023/5/26</a:t>
            </a:fld>
            <a:endParaRPr lang="zh-CN" altLang="en-US"/>
          </a:p>
        </p:txBody>
      </p:sp>
      <p:sp>
        <p:nvSpPr>
          <p:cNvPr id="4" name="页脚占位符 3"/>
          <p:cNvSpPr>
            <a:spLocks noGrp="1"/>
          </p:cNvSpPr>
          <p:nvPr>
            <p:ph type="ftr" sz="quarter" idx="2"/>
          </p:nvPr>
        </p:nvSpPr>
        <p:spPr>
          <a:xfrm>
            <a:off x="1" y="9721106"/>
            <a:ext cx="3076363" cy="513507"/>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295" y="9721106"/>
            <a:ext cx="3076363" cy="513507"/>
          </a:xfrm>
          <a:prstGeom prst="rect">
            <a:avLst/>
          </a:prstGeom>
        </p:spPr>
        <p:txBody>
          <a:bodyPr vert="horz" lIns="94759" tIns="47380" rIns="94759" bIns="47380" rtlCol="0" anchor="b"/>
          <a:lstStyle>
            <a:lvl1pPr algn="r">
              <a:defRPr sz="1200"/>
            </a:lvl1pPr>
          </a:lstStyle>
          <a:p>
            <a:fld id="{122AECD0-5686-449D-B4A0-C16336E8126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363" cy="511730"/>
          </a:xfrm>
          <a:prstGeom prst="rect">
            <a:avLst/>
          </a:prstGeom>
        </p:spPr>
        <p:txBody>
          <a:bodyPr vert="horz" lIns="94759" tIns="47380" rIns="94759" bIns="47380" rtlCol="0"/>
          <a:lstStyle>
            <a:lvl1pPr algn="l" fontAlgn="auto">
              <a:spcBef>
                <a:spcPts val="0"/>
              </a:spcBef>
              <a:spcAft>
                <a:spcPts val="0"/>
              </a:spcAft>
              <a:defRPr sz="1200">
                <a:latin typeface="+mn-lt"/>
                <a:ea typeface="+mn-ea"/>
              </a:defRPr>
            </a:lvl1pPr>
          </a:lstStyle>
          <a:p>
            <a:pPr>
              <a:defRPr/>
            </a:pPr>
            <a:r>
              <a:rPr lang="en-US" altLang="zh-CN"/>
              <a:t>2 Year Research Plan (2017-2018)</a:t>
            </a:r>
            <a:endParaRPr lang="zh-CN" altLang="en-US"/>
          </a:p>
        </p:txBody>
      </p:sp>
      <p:sp>
        <p:nvSpPr>
          <p:cNvPr id="3" name="日期占位符 2"/>
          <p:cNvSpPr>
            <a:spLocks noGrp="1"/>
          </p:cNvSpPr>
          <p:nvPr>
            <p:ph type="dt" idx="1"/>
          </p:nvPr>
        </p:nvSpPr>
        <p:spPr>
          <a:xfrm>
            <a:off x="4021295" y="1"/>
            <a:ext cx="3076363" cy="511730"/>
          </a:xfrm>
          <a:prstGeom prst="rect">
            <a:avLst/>
          </a:prstGeom>
        </p:spPr>
        <p:txBody>
          <a:bodyPr vert="horz" lIns="94759" tIns="47380" rIns="94759" bIns="47380" rtlCol="0"/>
          <a:lstStyle>
            <a:lvl1pPr algn="r" fontAlgn="auto">
              <a:spcBef>
                <a:spcPts val="0"/>
              </a:spcBef>
              <a:spcAft>
                <a:spcPts val="0"/>
              </a:spcAft>
              <a:defRPr sz="1200">
                <a:latin typeface="+mn-lt"/>
                <a:ea typeface="+mn-ea"/>
              </a:defRPr>
            </a:lvl1pPr>
          </a:lstStyle>
          <a:p>
            <a:pPr>
              <a:defRPr/>
            </a:pPr>
            <a:fld id="{09088563-ED0E-433F-959C-8FC2D09662F2}" type="datetimeFigureOut">
              <a:rPr lang="zh-CN" altLang="en-US"/>
              <a:t>2023/5/26</a:t>
            </a:fld>
            <a:endParaRPr lang="zh-CN" altLang="en-US"/>
          </a:p>
        </p:txBody>
      </p:sp>
      <p:sp>
        <p:nvSpPr>
          <p:cNvPr id="4" name="幻灯片图像占位符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709931" y="4861442"/>
            <a:ext cx="5679440" cy="4605576"/>
          </a:xfrm>
          <a:prstGeom prst="rect">
            <a:avLst/>
          </a:prstGeom>
        </p:spPr>
        <p:txBody>
          <a:bodyPr vert="horz" lIns="94759" tIns="47380" rIns="94759" bIns="4738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721107"/>
            <a:ext cx="3076363" cy="511730"/>
          </a:xfrm>
          <a:prstGeom prst="rect">
            <a:avLst/>
          </a:prstGeom>
        </p:spPr>
        <p:txBody>
          <a:bodyPr vert="horz" lIns="94759" tIns="47380" rIns="94759" bIns="4738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1295" y="9721107"/>
            <a:ext cx="3076363" cy="511730"/>
          </a:xfrm>
          <a:prstGeom prst="rect">
            <a:avLst/>
          </a:prstGeom>
        </p:spPr>
        <p:txBody>
          <a:bodyPr vert="horz" wrap="square" lIns="94759" tIns="47380" rIns="94759" bIns="47380" numCol="1" anchor="b" anchorCtr="0" compatLnSpc="1"/>
          <a:lstStyle>
            <a:lvl1pPr algn="r">
              <a:defRPr sz="1200">
                <a:latin typeface="Calibri" panose="020F0502020204030204" pitchFamily="34" charset="0"/>
              </a:defRPr>
            </a:lvl1pPr>
          </a:lstStyle>
          <a:p>
            <a:fld id="{F19A2EC9-282E-4C73-9090-5E35C3C5DF68}" type="slidenum">
              <a:rPr lang="zh-CN" altLang="en-US"/>
              <a:t>‹#›</a:t>
            </a:fld>
            <a:endParaRPr lang="en-US" altLang="zh-CN"/>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12</a:t>
            </a:fld>
            <a:endParaRPr lang="en-US" altLang="zh-CN"/>
          </a:p>
        </p:txBody>
      </p:sp>
    </p:spTree>
    <p:extLst>
      <p:ext uri="{BB962C8B-B14F-4D97-AF65-F5344CB8AC3E}">
        <p14:creationId xmlns:p14="http://schemas.microsoft.com/office/powerpoint/2010/main" val="2479698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13</a:t>
            </a:fld>
            <a:endParaRPr lang="en-US" altLang="zh-CN"/>
          </a:p>
        </p:txBody>
      </p:sp>
    </p:spTree>
    <p:extLst>
      <p:ext uri="{BB962C8B-B14F-4D97-AF65-F5344CB8AC3E}">
        <p14:creationId xmlns:p14="http://schemas.microsoft.com/office/powerpoint/2010/main" val="3231218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14</a:t>
            </a:fld>
            <a:endParaRPr lang="en-US" altLang="zh-CN"/>
          </a:p>
        </p:txBody>
      </p:sp>
    </p:spTree>
    <p:extLst>
      <p:ext uri="{BB962C8B-B14F-4D97-AF65-F5344CB8AC3E}">
        <p14:creationId xmlns:p14="http://schemas.microsoft.com/office/powerpoint/2010/main" val="674312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15</a:t>
            </a:fld>
            <a:endParaRPr lang="en-US" altLang="zh-CN"/>
          </a:p>
        </p:txBody>
      </p:sp>
    </p:spTree>
    <p:extLst>
      <p:ext uri="{BB962C8B-B14F-4D97-AF65-F5344CB8AC3E}">
        <p14:creationId xmlns:p14="http://schemas.microsoft.com/office/powerpoint/2010/main" val="2187623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16</a:t>
            </a:fld>
            <a:endParaRPr lang="en-US" altLang="zh-CN"/>
          </a:p>
        </p:txBody>
      </p:sp>
    </p:spTree>
    <p:extLst>
      <p:ext uri="{BB962C8B-B14F-4D97-AF65-F5344CB8AC3E}">
        <p14:creationId xmlns:p14="http://schemas.microsoft.com/office/powerpoint/2010/main" val="605426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17</a:t>
            </a:fld>
            <a:endParaRPr lang="en-US" altLang="zh-CN"/>
          </a:p>
        </p:txBody>
      </p:sp>
    </p:spTree>
    <p:extLst>
      <p:ext uri="{BB962C8B-B14F-4D97-AF65-F5344CB8AC3E}">
        <p14:creationId xmlns:p14="http://schemas.microsoft.com/office/powerpoint/2010/main" val="2900912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18</a:t>
            </a:fld>
            <a:endParaRPr lang="en-US" altLang="zh-CN"/>
          </a:p>
        </p:txBody>
      </p:sp>
    </p:spTree>
    <p:extLst>
      <p:ext uri="{BB962C8B-B14F-4D97-AF65-F5344CB8AC3E}">
        <p14:creationId xmlns:p14="http://schemas.microsoft.com/office/powerpoint/2010/main" val="404200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19</a:t>
            </a:fld>
            <a:endParaRPr lang="en-US" altLang="zh-CN"/>
          </a:p>
        </p:txBody>
      </p:sp>
    </p:spTree>
    <p:extLst>
      <p:ext uri="{BB962C8B-B14F-4D97-AF65-F5344CB8AC3E}">
        <p14:creationId xmlns:p14="http://schemas.microsoft.com/office/powerpoint/2010/main" val="2290942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20</a:t>
            </a:fld>
            <a:endParaRPr lang="en-US" altLang="zh-CN"/>
          </a:p>
        </p:txBody>
      </p:sp>
    </p:spTree>
    <p:extLst>
      <p:ext uri="{BB962C8B-B14F-4D97-AF65-F5344CB8AC3E}">
        <p14:creationId xmlns:p14="http://schemas.microsoft.com/office/powerpoint/2010/main" val="2738789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21</a:t>
            </a:fld>
            <a:endParaRPr lang="en-US" altLang="zh-CN"/>
          </a:p>
        </p:txBody>
      </p:sp>
    </p:spTree>
    <p:extLst>
      <p:ext uri="{BB962C8B-B14F-4D97-AF65-F5344CB8AC3E}">
        <p14:creationId xmlns:p14="http://schemas.microsoft.com/office/powerpoint/2010/main" val="2890391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Header Placeholder 3"/>
          <p:cNvSpPr>
            <a:spLocks noGrp="1"/>
          </p:cNvSpPr>
          <p:nvPr>
            <p:ph type="hdr" sz="quarter"/>
          </p:nvPr>
        </p:nvSpPr>
        <p:spPr/>
        <p:txBody>
          <a:bodyPr/>
          <a:lstStyle/>
          <a:p>
            <a:pPr>
              <a:defRPr/>
            </a:pPr>
            <a:r>
              <a:rPr lang="en-US" altLang="zh-CN"/>
              <a:t>2 Year Research Plan (2017-2018)</a:t>
            </a:r>
            <a:endParaRPr lang="zh-CN" altLang="en-US"/>
          </a:p>
        </p:txBody>
      </p:sp>
      <p:sp>
        <p:nvSpPr>
          <p:cNvPr id="5" name="Slide Number Placeholder 4"/>
          <p:cNvSpPr>
            <a:spLocks noGrp="1"/>
          </p:cNvSpPr>
          <p:nvPr>
            <p:ph type="sldNum" sz="quarter" idx="5"/>
          </p:nvPr>
        </p:nvSpPr>
        <p:spPr/>
        <p:txBody>
          <a:bodyPr/>
          <a:lstStyle/>
          <a:p>
            <a:fld id="{F19A2EC9-282E-4C73-9090-5E35C3C5DF68}" type="slidenum">
              <a:rPr lang="zh-CN" altLang="en-US" smtClean="0"/>
              <a:t>3</a:t>
            </a:fld>
            <a:endParaRPr lang="en-US" altLang="zh-CN"/>
          </a:p>
        </p:txBody>
      </p:sp>
    </p:spTree>
    <p:extLst>
      <p:ext uri="{BB962C8B-B14F-4D97-AF65-F5344CB8AC3E}">
        <p14:creationId xmlns:p14="http://schemas.microsoft.com/office/powerpoint/2010/main" val="1053859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23</a:t>
            </a:fld>
            <a:endParaRPr lang="en-US" altLang="zh-CN"/>
          </a:p>
        </p:txBody>
      </p:sp>
    </p:spTree>
    <p:extLst>
      <p:ext uri="{BB962C8B-B14F-4D97-AF65-F5344CB8AC3E}">
        <p14:creationId xmlns:p14="http://schemas.microsoft.com/office/powerpoint/2010/main" val="2297939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24</a:t>
            </a:fld>
            <a:endParaRPr lang="en-US" altLang="zh-CN"/>
          </a:p>
        </p:txBody>
      </p:sp>
    </p:spTree>
    <p:extLst>
      <p:ext uri="{BB962C8B-B14F-4D97-AF65-F5344CB8AC3E}">
        <p14:creationId xmlns:p14="http://schemas.microsoft.com/office/powerpoint/2010/main" val="384673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25</a:t>
            </a:fld>
            <a:endParaRPr lang="en-US" altLang="zh-CN"/>
          </a:p>
        </p:txBody>
      </p:sp>
    </p:spTree>
    <p:extLst>
      <p:ext uri="{BB962C8B-B14F-4D97-AF65-F5344CB8AC3E}">
        <p14:creationId xmlns:p14="http://schemas.microsoft.com/office/powerpoint/2010/main" val="3848673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26</a:t>
            </a:fld>
            <a:endParaRPr lang="en-US" altLang="zh-CN"/>
          </a:p>
        </p:txBody>
      </p:sp>
    </p:spTree>
    <p:extLst>
      <p:ext uri="{BB962C8B-B14F-4D97-AF65-F5344CB8AC3E}">
        <p14:creationId xmlns:p14="http://schemas.microsoft.com/office/powerpoint/2010/main" val="3414980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27</a:t>
            </a:fld>
            <a:endParaRPr lang="en-US" altLang="zh-CN"/>
          </a:p>
        </p:txBody>
      </p:sp>
    </p:spTree>
    <p:extLst>
      <p:ext uri="{BB962C8B-B14F-4D97-AF65-F5344CB8AC3E}">
        <p14:creationId xmlns:p14="http://schemas.microsoft.com/office/powerpoint/2010/main" val="25853172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28</a:t>
            </a:fld>
            <a:endParaRPr lang="en-US" altLang="zh-CN"/>
          </a:p>
        </p:txBody>
      </p:sp>
    </p:spTree>
    <p:extLst>
      <p:ext uri="{BB962C8B-B14F-4D97-AF65-F5344CB8AC3E}">
        <p14:creationId xmlns:p14="http://schemas.microsoft.com/office/powerpoint/2010/main" val="1650323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29</a:t>
            </a:fld>
            <a:endParaRPr lang="en-US" altLang="zh-CN"/>
          </a:p>
        </p:txBody>
      </p:sp>
    </p:spTree>
    <p:extLst>
      <p:ext uri="{BB962C8B-B14F-4D97-AF65-F5344CB8AC3E}">
        <p14:creationId xmlns:p14="http://schemas.microsoft.com/office/powerpoint/2010/main" val="1868522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30</a:t>
            </a:fld>
            <a:endParaRPr lang="en-US" altLang="zh-CN"/>
          </a:p>
        </p:txBody>
      </p:sp>
    </p:spTree>
    <p:extLst>
      <p:ext uri="{BB962C8B-B14F-4D97-AF65-F5344CB8AC3E}">
        <p14:creationId xmlns:p14="http://schemas.microsoft.com/office/powerpoint/2010/main" val="68113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31</a:t>
            </a:fld>
            <a:endParaRPr lang="en-US" altLang="zh-CN"/>
          </a:p>
        </p:txBody>
      </p:sp>
    </p:spTree>
    <p:extLst>
      <p:ext uri="{BB962C8B-B14F-4D97-AF65-F5344CB8AC3E}">
        <p14:creationId xmlns:p14="http://schemas.microsoft.com/office/powerpoint/2010/main" val="1223152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32</a:t>
            </a:fld>
            <a:endParaRPr lang="en-US" altLang="zh-CN"/>
          </a:p>
        </p:txBody>
      </p:sp>
    </p:spTree>
    <p:extLst>
      <p:ext uri="{BB962C8B-B14F-4D97-AF65-F5344CB8AC3E}">
        <p14:creationId xmlns:p14="http://schemas.microsoft.com/office/powerpoint/2010/main" val="223554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a:t>
            </a:fld>
            <a:endParaRPr lang="en-US" altLang="zh-CN"/>
          </a:p>
        </p:txBody>
      </p:sp>
    </p:spTree>
    <p:extLst>
      <p:ext uri="{BB962C8B-B14F-4D97-AF65-F5344CB8AC3E}">
        <p14:creationId xmlns:p14="http://schemas.microsoft.com/office/powerpoint/2010/main" val="13361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33</a:t>
            </a:fld>
            <a:endParaRPr lang="en-US" altLang="zh-CN"/>
          </a:p>
        </p:txBody>
      </p:sp>
    </p:spTree>
    <p:extLst>
      <p:ext uri="{BB962C8B-B14F-4D97-AF65-F5344CB8AC3E}">
        <p14:creationId xmlns:p14="http://schemas.microsoft.com/office/powerpoint/2010/main" val="3749146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34</a:t>
            </a:fld>
            <a:endParaRPr lang="en-US" altLang="zh-CN"/>
          </a:p>
        </p:txBody>
      </p:sp>
    </p:spTree>
    <p:extLst>
      <p:ext uri="{BB962C8B-B14F-4D97-AF65-F5344CB8AC3E}">
        <p14:creationId xmlns:p14="http://schemas.microsoft.com/office/powerpoint/2010/main" val="1458703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35</a:t>
            </a:fld>
            <a:endParaRPr lang="en-US" altLang="zh-CN"/>
          </a:p>
        </p:txBody>
      </p:sp>
    </p:spTree>
    <p:extLst>
      <p:ext uri="{BB962C8B-B14F-4D97-AF65-F5344CB8AC3E}">
        <p14:creationId xmlns:p14="http://schemas.microsoft.com/office/powerpoint/2010/main" val="812671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36</a:t>
            </a:fld>
            <a:endParaRPr lang="en-US" altLang="zh-CN"/>
          </a:p>
        </p:txBody>
      </p:sp>
    </p:spTree>
    <p:extLst>
      <p:ext uri="{BB962C8B-B14F-4D97-AF65-F5344CB8AC3E}">
        <p14:creationId xmlns:p14="http://schemas.microsoft.com/office/powerpoint/2010/main" val="34031565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37</a:t>
            </a:fld>
            <a:endParaRPr lang="en-US" altLang="zh-CN"/>
          </a:p>
        </p:txBody>
      </p:sp>
    </p:spTree>
    <p:extLst>
      <p:ext uri="{BB962C8B-B14F-4D97-AF65-F5344CB8AC3E}">
        <p14:creationId xmlns:p14="http://schemas.microsoft.com/office/powerpoint/2010/main" val="996002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38</a:t>
            </a:fld>
            <a:endParaRPr lang="en-US" altLang="zh-CN"/>
          </a:p>
        </p:txBody>
      </p:sp>
    </p:spTree>
    <p:extLst>
      <p:ext uri="{BB962C8B-B14F-4D97-AF65-F5344CB8AC3E}">
        <p14:creationId xmlns:p14="http://schemas.microsoft.com/office/powerpoint/2010/main" val="9080061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39</a:t>
            </a:fld>
            <a:endParaRPr lang="en-US" altLang="zh-CN"/>
          </a:p>
        </p:txBody>
      </p:sp>
    </p:spTree>
    <p:extLst>
      <p:ext uri="{BB962C8B-B14F-4D97-AF65-F5344CB8AC3E}">
        <p14:creationId xmlns:p14="http://schemas.microsoft.com/office/powerpoint/2010/main" val="31474745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40</a:t>
            </a:fld>
            <a:endParaRPr lang="en-US" altLang="zh-CN"/>
          </a:p>
        </p:txBody>
      </p:sp>
    </p:spTree>
    <p:extLst>
      <p:ext uri="{BB962C8B-B14F-4D97-AF65-F5344CB8AC3E}">
        <p14:creationId xmlns:p14="http://schemas.microsoft.com/office/powerpoint/2010/main" val="31027896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41</a:t>
            </a:fld>
            <a:endParaRPr lang="en-US" altLang="zh-CN"/>
          </a:p>
        </p:txBody>
      </p:sp>
    </p:spTree>
    <p:extLst>
      <p:ext uri="{BB962C8B-B14F-4D97-AF65-F5344CB8AC3E}">
        <p14:creationId xmlns:p14="http://schemas.microsoft.com/office/powerpoint/2010/main" val="17160676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42</a:t>
            </a:fld>
            <a:endParaRPr lang="en-US" altLang="zh-CN"/>
          </a:p>
        </p:txBody>
      </p:sp>
    </p:spTree>
    <p:extLst>
      <p:ext uri="{BB962C8B-B14F-4D97-AF65-F5344CB8AC3E}">
        <p14:creationId xmlns:p14="http://schemas.microsoft.com/office/powerpoint/2010/main" val="1958628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5</a:t>
            </a:fld>
            <a:endParaRPr lang="en-US" altLang="zh-CN"/>
          </a:p>
        </p:txBody>
      </p:sp>
    </p:spTree>
    <p:extLst>
      <p:ext uri="{BB962C8B-B14F-4D97-AF65-F5344CB8AC3E}">
        <p14:creationId xmlns:p14="http://schemas.microsoft.com/office/powerpoint/2010/main" val="193219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43</a:t>
            </a:fld>
            <a:endParaRPr lang="en-US" altLang="zh-CN"/>
          </a:p>
        </p:txBody>
      </p:sp>
    </p:spTree>
    <p:extLst>
      <p:ext uri="{BB962C8B-B14F-4D97-AF65-F5344CB8AC3E}">
        <p14:creationId xmlns:p14="http://schemas.microsoft.com/office/powerpoint/2010/main" val="17805596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44</a:t>
            </a:fld>
            <a:endParaRPr lang="en-US" altLang="zh-CN"/>
          </a:p>
        </p:txBody>
      </p:sp>
    </p:spTree>
    <p:extLst>
      <p:ext uri="{BB962C8B-B14F-4D97-AF65-F5344CB8AC3E}">
        <p14:creationId xmlns:p14="http://schemas.microsoft.com/office/powerpoint/2010/main" val="14130627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45</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46</a:t>
            </a:fld>
            <a:endParaRPr lang="en-US" altLang="zh-CN"/>
          </a:p>
        </p:txBody>
      </p:sp>
    </p:spTree>
    <p:extLst>
      <p:ext uri="{BB962C8B-B14F-4D97-AF65-F5344CB8AC3E}">
        <p14:creationId xmlns:p14="http://schemas.microsoft.com/office/powerpoint/2010/main" val="36617177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47</a:t>
            </a:fld>
            <a:endParaRPr lang="en-US" altLang="zh-CN"/>
          </a:p>
        </p:txBody>
      </p:sp>
    </p:spTree>
    <p:extLst>
      <p:ext uri="{BB962C8B-B14F-4D97-AF65-F5344CB8AC3E}">
        <p14:creationId xmlns:p14="http://schemas.microsoft.com/office/powerpoint/2010/main" val="4186287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6</a:t>
            </a:fld>
            <a:endParaRPr lang="en-US" altLang="zh-CN"/>
          </a:p>
        </p:txBody>
      </p:sp>
    </p:spTree>
    <p:extLst>
      <p:ext uri="{BB962C8B-B14F-4D97-AF65-F5344CB8AC3E}">
        <p14:creationId xmlns:p14="http://schemas.microsoft.com/office/powerpoint/2010/main" val="1747401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7</a:t>
            </a:fld>
            <a:endParaRPr lang="en-US" altLang="zh-CN"/>
          </a:p>
        </p:txBody>
      </p:sp>
    </p:spTree>
    <p:extLst>
      <p:ext uri="{BB962C8B-B14F-4D97-AF65-F5344CB8AC3E}">
        <p14:creationId xmlns:p14="http://schemas.microsoft.com/office/powerpoint/2010/main" val="4032097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8</a:t>
            </a:fld>
            <a:endParaRPr lang="en-US" altLang="zh-CN"/>
          </a:p>
        </p:txBody>
      </p:sp>
    </p:spTree>
    <p:extLst>
      <p:ext uri="{BB962C8B-B14F-4D97-AF65-F5344CB8AC3E}">
        <p14:creationId xmlns:p14="http://schemas.microsoft.com/office/powerpoint/2010/main" val="3569143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9</a:t>
            </a:fld>
            <a:endParaRPr lang="en-US" altLang="zh-CN"/>
          </a:p>
        </p:txBody>
      </p:sp>
    </p:spTree>
    <p:extLst>
      <p:ext uri="{BB962C8B-B14F-4D97-AF65-F5344CB8AC3E}">
        <p14:creationId xmlns:p14="http://schemas.microsoft.com/office/powerpoint/2010/main" val="1869739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10</a:t>
            </a:fld>
            <a:endParaRPr lang="en-US" altLang="zh-CN"/>
          </a:p>
        </p:txBody>
      </p:sp>
    </p:spTree>
    <p:extLst>
      <p:ext uri="{BB962C8B-B14F-4D97-AF65-F5344CB8AC3E}">
        <p14:creationId xmlns:p14="http://schemas.microsoft.com/office/powerpoint/2010/main" val="175035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5.gif"/><Relationship Id="rId4" Type="http://schemas.openxmlformats.org/officeDocument/2006/relationships/image" Target="../media/image10.pn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6.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4.png"/><Relationship Id="rId4" Type="http://schemas.microsoft.com/office/2017/06/relationships/model3d" Target="../media/model3d1.glb"/><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2.png"/><Relationship Id="rId12"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1.png"/><Relationship Id="rId11" Type="http://schemas.microsoft.com/office/2007/relationships/hdphoto" Target="../media/hdphoto1.wdp"/><Relationship Id="rId5" Type="http://schemas.openxmlformats.org/officeDocument/2006/relationships/image" Target="../media/image10.png"/><Relationship Id="rId10" Type="http://schemas.openxmlformats.org/officeDocument/2006/relationships/image" Target="../media/image13.png"/><Relationship Id="rId4" Type="http://schemas.microsoft.com/office/2017/06/relationships/model3d" Target="../media/model3d1.glb"/><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20.jpeg"/><Relationship Id="rId4" Type="http://schemas.openxmlformats.org/officeDocument/2006/relationships/image" Target="../media/image10.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17/06/relationships/model3d" Target="../media/model3d1.glb"/><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1.png"/><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5.gif"/></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6.png"/><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40.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290.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5.png"/><Relationship Id="rId4"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2019</a:t>
            </a:r>
            <a:r>
              <a:rPr lang="zh-CN" altLang="en-US" dirty="0"/>
              <a:t>级本科生毕业设计答辩</a:t>
            </a:r>
          </a:p>
        </p:txBody>
      </p:sp>
      <p:sp>
        <p:nvSpPr>
          <p:cNvPr id="4" name="矩形 3"/>
          <p:cNvSpPr/>
          <p:nvPr/>
        </p:nvSpPr>
        <p:spPr>
          <a:xfrm>
            <a:off x="0" y="2204864"/>
            <a:ext cx="12192000" cy="158121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4400" b="1" dirty="0">
                <a:solidFill>
                  <a:schemeClr val="tx1"/>
                </a:solidFill>
              </a:rPr>
              <a:t>虚拟现实头眼协同对象操纵方法设计与实现</a:t>
            </a:r>
          </a:p>
        </p:txBody>
      </p:sp>
      <p:sp>
        <p:nvSpPr>
          <p:cNvPr id="6" name="TextBox 8"/>
          <p:cNvSpPr txBox="1">
            <a:spLocks noChangeArrowheads="1"/>
          </p:cNvSpPr>
          <p:nvPr/>
        </p:nvSpPr>
        <p:spPr bwMode="auto">
          <a:xfrm>
            <a:off x="3117980" y="3618890"/>
            <a:ext cx="5956040" cy="162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600" b="1" dirty="0">
                <a:latin typeface="楷体" panose="02010609060101010101" pitchFamily="49" charset="-122"/>
                <a:ea typeface="楷体" panose="02010609060101010101" pitchFamily="49" charset="-122"/>
              </a:rPr>
              <a:t>答辩人：刘兆薰</a:t>
            </a:r>
            <a:endParaRPr lang="en-US" altLang="zh-CN" sz="3600" b="1" dirty="0">
              <a:latin typeface="楷体" panose="02010609060101010101" pitchFamily="49" charset="-122"/>
              <a:ea typeface="楷体" panose="02010609060101010101" pitchFamily="49" charset="-122"/>
            </a:endParaRPr>
          </a:p>
          <a:p>
            <a:pPr algn="ctr" eaLnBrk="1" hangingPunct="1">
              <a:lnSpc>
                <a:spcPct val="150000"/>
              </a:lnSpc>
            </a:pPr>
            <a:r>
              <a:rPr lang="zh-CN" altLang="en-US" sz="3600" b="1" dirty="0">
                <a:latin typeface="楷体" panose="02010609060101010101" pitchFamily="49" charset="-122"/>
                <a:ea typeface="楷体" panose="02010609060101010101" pitchFamily="49" charset="-122"/>
              </a:rPr>
              <a:t>导  师：王莉莉</a:t>
            </a:r>
          </a:p>
        </p:txBody>
      </p:sp>
      <p:sp>
        <p:nvSpPr>
          <p:cNvPr id="5" name="文本占位符 1"/>
          <p:cNvSpPr txBox="1"/>
          <p:nvPr/>
        </p:nvSpPr>
        <p:spPr>
          <a:xfrm>
            <a:off x="0" y="5733256"/>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Font typeface="Arial" panose="020B0604020202020204" pitchFamily="34" charset="0"/>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sz="2800" dirty="0">
                <a:solidFill>
                  <a:schemeClr val="bg1"/>
                </a:solidFill>
                <a:latin typeface="华文行楷" panose="02010800040101010101" pitchFamily="2" charset="-122"/>
                <a:ea typeface="华文行楷" panose="02010800040101010101" pitchFamily="2" charset="-122"/>
              </a:rPr>
              <a:t>北京航空航天大学计算机学院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3839513" cy="400110"/>
          </a:xfrm>
          <a:prstGeom prst="rect">
            <a:avLst/>
          </a:prstGeom>
          <a:noFill/>
        </p:spPr>
        <p:txBody>
          <a:bodyPr wrap="none" rtlCol="0">
            <a:spAutoFit/>
          </a:bodyPr>
          <a:lstStyle/>
          <a:p>
            <a:r>
              <a:rPr lang="zh-CN" altLang="en-US" sz="2000" dirty="0">
                <a:latin typeface="Yuanti TC" panose="02010600040101010101" pitchFamily="2" charset="-120"/>
                <a:ea typeface="Yuanti TC" panose="02010600040101010101" pitchFamily="2" charset="-120"/>
              </a:rPr>
              <a:t>信号增强函数</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使交互更加高效</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sp>
        <p:nvSpPr>
          <p:cNvPr id="13" name="TextBox 12">
            <a:extLst>
              <a:ext uri="{FF2B5EF4-FFF2-40B4-BE49-F238E27FC236}">
                <a16:creationId xmlns:a16="http://schemas.microsoft.com/office/drawing/2014/main" id="{F9F82276-F45C-253B-BC47-B78A623B429B}"/>
              </a:ext>
            </a:extLst>
          </p:cNvPr>
          <p:cNvSpPr txBox="1"/>
          <p:nvPr/>
        </p:nvSpPr>
        <p:spPr>
          <a:xfrm>
            <a:off x="695400" y="2564904"/>
            <a:ext cx="9937104" cy="400110"/>
          </a:xfrm>
          <a:prstGeom prst="rect">
            <a:avLst/>
          </a:prstGeom>
          <a:solidFill>
            <a:schemeClr val="bg1"/>
          </a:solidFill>
        </p:spPr>
        <p:txBody>
          <a:bodyPr wrap="square">
            <a:spAutoFit/>
          </a:bodyPr>
          <a:lstStyle/>
          <a:p>
            <a:r>
              <a:rPr lang="zh-CN" altLang="en-US" sz="2000" dirty="0">
                <a:latin typeface="Yuanti TC" panose="02010600040101010101" pitchFamily="2" charset="-120"/>
                <a:ea typeface="Yuanti TC" panose="02010600040101010101" pitchFamily="2" charset="-120"/>
              </a:rPr>
              <a:t>让用户在小幅度动作时可以对对象进行微调，在大幅度动作时可以让对象作快速动作。</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A6EE44-BB2A-D484-DE8A-984676321A7A}"/>
                  </a:ext>
                </a:extLst>
              </p:cNvPr>
              <p:cNvSpPr txBox="1"/>
              <p:nvPr/>
            </p:nvSpPr>
            <p:spPr>
              <a:xfrm>
                <a:off x="2967625" y="1916832"/>
                <a:ext cx="6256750" cy="528093"/>
              </a:xfrm>
              <a:prstGeom prst="rect">
                <a:avLst/>
              </a:prstGeom>
              <a:solidFill>
                <a:schemeClr val="bg1"/>
              </a:solidFill>
            </p:spPr>
            <p:txBody>
              <a:bodyPr wrap="square">
                <a:spAutoFit/>
              </a:bodyPr>
              <a:lstStyle/>
              <a:p>
                <a:pPr algn="ctr"/>
                <a14:m>
                  <m:oMath xmlns:m="http://schemas.openxmlformats.org/officeDocument/2006/math">
                    <m:r>
                      <a:rPr lang="en-CN" sz="2800" i="1" kern="100" smtClean="0">
                        <a:effectLst/>
                        <a:latin typeface="Cambria Math" panose="02040503050406030204" pitchFamily="18" charset="0"/>
                        <a:ea typeface="SimSun" panose="02010600030101010101" pitchFamily="2" charset="-122"/>
                        <a:cs typeface="Times New Roman" panose="02020603050405020304" pitchFamily="18" charset="0"/>
                      </a:rPr>
                      <m:t> </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𝐴</m:t>
                    </m:r>
                    <m:d>
                      <m:dPr>
                        <m:ctrlPr>
                          <a:rPr lang="en-CN" sz="2800" i="1">
                            <a:effectLst/>
                            <a:latin typeface="Cambria Math" panose="02040503050406030204" pitchFamily="18" charset="0"/>
                          </a:rPr>
                        </m:ctrlPr>
                      </m:dPr>
                      <m:e>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e>
                    </m:d>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=5∙</m:t>
                    </m:r>
                    <m:sSup>
                      <m:sSupPr>
                        <m:ctrlPr>
                          <a:rPr lang="en-CN" sz="2800" i="1">
                            <a:effectLst/>
                            <a:latin typeface="Cambria Math" panose="02040503050406030204" pitchFamily="18" charset="0"/>
                          </a:rPr>
                        </m:ctrlPr>
                      </m:sSupPr>
                      <m:e>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e>
                      <m:sup>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5</m:t>
                        </m:r>
                      </m:sup>
                    </m:sSup>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 −1≤</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≤1</m:t>
                    </m:r>
                  </m:oMath>
                </a14:m>
                <a:r>
                  <a:rPr lang="en-CN" dirty="0">
                    <a:effectLst/>
                  </a:rPr>
                  <a:t> </a:t>
                </a:r>
                <a:endParaRPr lang="en-CN" dirty="0"/>
              </a:p>
            </p:txBody>
          </p:sp>
        </mc:Choice>
        <mc:Fallback xmlns="">
          <p:sp>
            <p:nvSpPr>
              <p:cNvPr id="7" name="TextBox 6">
                <a:extLst>
                  <a:ext uri="{FF2B5EF4-FFF2-40B4-BE49-F238E27FC236}">
                    <a16:creationId xmlns:a16="http://schemas.microsoft.com/office/drawing/2014/main" id="{2EA6EE44-BB2A-D484-DE8A-984676321A7A}"/>
                  </a:ext>
                </a:extLst>
              </p:cNvPr>
              <p:cNvSpPr txBox="1">
                <a:spLocks noRot="1" noChangeAspect="1" noMove="1" noResize="1" noEditPoints="1" noAdjustHandles="1" noChangeArrowheads="1" noChangeShapeType="1" noTextEdit="1"/>
              </p:cNvSpPr>
              <p:nvPr/>
            </p:nvSpPr>
            <p:spPr>
              <a:xfrm>
                <a:off x="2967625" y="1916832"/>
                <a:ext cx="6256750" cy="528093"/>
              </a:xfrm>
              <a:prstGeom prst="rect">
                <a:avLst/>
              </a:prstGeom>
              <a:blipFill>
                <a:blip r:embed="rId3"/>
                <a:stretch>
                  <a:fillRect b="-25581"/>
                </a:stretch>
              </a:blipFill>
            </p:spPr>
            <p:txBody>
              <a:bodyPr/>
              <a:lstStyle/>
              <a:p>
                <a:r>
                  <a:rPr lang="en-CN">
                    <a:noFill/>
                  </a:rPr>
                  <a:t> </a:t>
                </a:r>
              </a:p>
            </p:txBody>
          </p:sp>
        </mc:Fallback>
      </mc:AlternateContent>
      <p:pic>
        <p:nvPicPr>
          <p:cNvPr id="6" name="Picture 5" descr="A picture containing line, text, plot, diagram&#10;&#10;Description automatically generated">
            <a:extLst>
              <a:ext uri="{FF2B5EF4-FFF2-40B4-BE49-F238E27FC236}">
                <a16:creationId xmlns:a16="http://schemas.microsoft.com/office/drawing/2014/main" id="{8271E8CB-4CDF-1049-330A-1EF47BA0C7AE}"/>
              </a:ext>
            </a:extLst>
          </p:cNvPr>
          <p:cNvPicPr>
            <a:picLocks noChangeAspect="1"/>
          </p:cNvPicPr>
          <p:nvPr/>
        </p:nvPicPr>
        <p:blipFill>
          <a:blip r:embed="rId4"/>
          <a:stretch>
            <a:fillRect/>
          </a:stretch>
        </p:blipFill>
        <p:spPr>
          <a:xfrm>
            <a:off x="3661953" y="3006020"/>
            <a:ext cx="4821530" cy="3704346"/>
          </a:xfrm>
          <a:prstGeom prst="rect">
            <a:avLst/>
          </a:prstGeom>
        </p:spPr>
      </p:pic>
    </p:spTree>
    <p:extLst>
      <p:ext uri="{BB962C8B-B14F-4D97-AF65-F5344CB8AC3E}">
        <p14:creationId xmlns:p14="http://schemas.microsoft.com/office/powerpoint/2010/main" val="2962396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2">
            <a:extLst>
              <a:ext uri="{FF2B5EF4-FFF2-40B4-BE49-F238E27FC236}">
                <a16:creationId xmlns:a16="http://schemas.microsoft.com/office/drawing/2014/main" id="{CCD445F5-5121-544A-FF28-E78196FC40D9}"/>
              </a:ext>
            </a:extLst>
          </p:cNvPr>
          <p:cNvSpPr>
            <a:spLocks noGrp="1"/>
          </p:cNvSpPr>
          <p:nvPr>
            <p:ph type="title"/>
          </p:nvPr>
        </p:nvSpPr>
        <p:spPr>
          <a:xfrm>
            <a:off x="321735" y="37267"/>
            <a:ext cx="11501967" cy="642937"/>
          </a:xfrm>
        </p:spPr>
        <p:txBody>
          <a:bodyPr/>
          <a:lstStyle/>
          <a:p>
            <a:r>
              <a:rPr lang="zh-CN" altLang="en-US" dirty="0"/>
              <a:t>二、技术路线</a:t>
            </a:r>
          </a:p>
        </p:txBody>
      </p:sp>
      <p:sp>
        <p:nvSpPr>
          <p:cNvPr id="13" name="内容占位符 1">
            <a:extLst>
              <a:ext uri="{FF2B5EF4-FFF2-40B4-BE49-F238E27FC236}">
                <a16:creationId xmlns:a16="http://schemas.microsoft.com/office/drawing/2014/main" id="{500ACBF9-B747-6476-0600-41876D8AAD07}"/>
              </a:ext>
            </a:extLst>
          </p:cNvPr>
          <p:cNvSpPr>
            <a:spLocks noGrp="1"/>
          </p:cNvSpPr>
          <p:nvPr>
            <p:ph idx="1"/>
          </p:nvPr>
        </p:nvSpPr>
        <p:spPr>
          <a:xfrm>
            <a:off x="336000" y="712800"/>
            <a:ext cx="11520000" cy="642937"/>
          </a:xfrm>
        </p:spPr>
        <p:txBody>
          <a:bodyPr/>
          <a:lstStyle/>
          <a:p>
            <a:r>
              <a:rPr lang="zh-CN" altLang="en-US" dirty="0"/>
              <a:t>方法流程（</a:t>
            </a:r>
            <a:r>
              <a:rPr lang="en-US" altLang="zh-CN" dirty="0"/>
              <a:t>Pipeline</a:t>
            </a:r>
            <a:r>
              <a:rPr lang="zh-CN" altLang="en-US" dirty="0"/>
              <a:t>）</a:t>
            </a:r>
            <a:endParaRPr lang="en-US" altLang="zh-CN" dirty="0"/>
          </a:p>
        </p:txBody>
      </p:sp>
      <p:pic>
        <p:nvPicPr>
          <p:cNvPr id="3" name="Picture 2" descr="A picture containing screenshot&#10;&#10;Description automatically generated">
            <a:extLst>
              <a:ext uri="{FF2B5EF4-FFF2-40B4-BE49-F238E27FC236}">
                <a16:creationId xmlns:a16="http://schemas.microsoft.com/office/drawing/2014/main" id="{AAA59D79-BC71-44DF-DC0D-815D932F993D}"/>
              </a:ext>
            </a:extLst>
          </p:cNvPr>
          <p:cNvPicPr>
            <a:picLocks noChangeAspect="1"/>
          </p:cNvPicPr>
          <p:nvPr/>
        </p:nvPicPr>
        <p:blipFill>
          <a:blip r:embed="rId2"/>
          <a:stretch>
            <a:fillRect/>
          </a:stretch>
        </p:blipFill>
        <p:spPr>
          <a:xfrm>
            <a:off x="193486" y="1433400"/>
            <a:ext cx="11805027" cy="3304221"/>
          </a:xfrm>
          <a:prstGeom prst="rect">
            <a:avLst/>
          </a:prstGeom>
        </p:spPr>
      </p:pic>
      <p:sp>
        <p:nvSpPr>
          <p:cNvPr id="4" name="TextBox 3">
            <a:extLst>
              <a:ext uri="{FF2B5EF4-FFF2-40B4-BE49-F238E27FC236}">
                <a16:creationId xmlns:a16="http://schemas.microsoft.com/office/drawing/2014/main" id="{70A11317-1DEA-0CAD-1702-A729BE0F2897}"/>
              </a:ext>
            </a:extLst>
          </p:cNvPr>
          <p:cNvSpPr txBox="1"/>
          <p:nvPr/>
        </p:nvSpPr>
        <p:spPr>
          <a:xfrm>
            <a:off x="1271464" y="4632337"/>
            <a:ext cx="2232248" cy="2031325"/>
          </a:xfrm>
          <a:prstGeom prst="rect">
            <a:avLst/>
          </a:prstGeom>
          <a:solidFill>
            <a:schemeClr val="bg1"/>
          </a:solidFill>
        </p:spPr>
        <p:txBody>
          <a:bodyPr wrap="square" rtlCol="0" anchor="t">
            <a:spAutoFit/>
          </a:bodyPr>
          <a:lstStyle/>
          <a:p>
            <a:pPr algn="ctr"/>
            <a:r>
              <a:rPr lang="en-CN" sz="1400" dirty="0">
                <a:solidFill>
                  <a:schemeClr val="bg1">
                    <a:lumMod val="50000"/>
                  </a:schemeClr>
                </a:solidFill>
                <a:latin typeface="Cambria Math" panose="02040503050406030204" pitchFamily="18" charset="0"/>
                <a:ea typeface="+mn-ea"/>
                <a:cs typeface="Cambria Math" panose="02040503050406030204" pitchFamily="18" charset="0"/>
              </a:rPr>
              <a:t>发出确认信号</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（快速两次眨眼）以选中头动向前射线击中的目标对象</a:t>
            </a: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r>
              <a:rPr lang="en-US" altLang="zh-CN" sz="1400" b="1" dirty="0">
                <a:solidFill>
                  <a:schemeClr val="bg1">
                    <a:lumMod val="50000"/>
                  </a:schemeClr>
                </a:solidFill>
                <a:latin typeface="Courier New" panose="02070309020205020404" pitchFamily="49" charset="0"/>
                <a:ea typeface="+mn-ea"/>
                <a:cs typeface="Courier New" panose="02070309020205020404" pitchFamily="49" charset="0"/>
              </a:rPr>
              <a:t>IDLE</a:t>
            </a:r>
          </a:p>
        </p:txBody>
      </p:sp>
      <p:sp>
        <p:nvSpPr>
          <p:cNvPr id="5" name="TextBox 4">
            <a:extLst>
              <a:ext uri="{FF2B5EF4-FFF2-40B4-BE49-F238E27FC236}">
                <a16:creationId xmlns:a16="http://schemas.microsoft.com/office/drawing/2014/main" id="{0C48CE79-CB36-0D89-CAFB-2C114932EADA}"/>
              </a:ext>
            </a:extLst>
          </p:cNvPr>
          <p:cNvSpPr txBox="1"/>
          <p:nvPr/>
        </p:nvSpPr>
        <p:spPr>
          <a:xfrm>
            <a:off x="4223792" y="4635691"/>
            <a:ext cx="2232248" cy="2031325"/>
          </a:xfrm>
          <a:prstGeom prst="rect">
            <a:avLst/>
          </a:prstGeom>
          <a:solidFill>
            <a:schemeClr val="bg1"/>
          </a:solidFill>
        </p:spPr>
        <p:txBody>
          <a:bodyPr wrap="square" rtlCol="0" anchor="t">
            <a:spAutoFit/>
          </a:bodyPr>
          <a:lstStyle/>
          <a:p>
            <a:pPr algn="ctr"/>
            <a:r>
              <a:rPr lang="en-CN" sz="1400" dirty="0">
                <a:solidFill>
                  <a:schemeClr val="bg1">
                    <a:lumMod val="50000"/>
                  </a:schemeClr>
                </a:solidFill>
                <a:latin typeface="Cambria Math" panose="02040503050406030204" pitchFamily="18" charset="0"/>
                <a:ea typeface="+mn-ea"/>
                <a:cs typeface="Cambria Math" panose="02040503050406030204" pitchFamily="18" charset="0"/>
              </a:rPr>
              <a:t>在</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“四叶草”操纵模式选择菜单对应区域驻留凝视一定时间，至确认进度满后进入对应的操纵模式（在此以空间缩放为例）</a:t>
            </a: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r>
              <a:rPr lang="en-US" altLang="zh-CN" sz="1400" b="1" dirty="0">
                <a:solidFill>
                  <a:schemeClr val="bg1">
                    <a:lumMod val="50000"/>
                  </a:schemeClr>
                </a:solidFill>
                <a:latin typeface="Courier New" panose="02070309020205020404" pitchFamily="49" charset="0"/>
                <a:ea typeface="+mn-ea"/>
                <a:cs typeface="Courier New" panose="02070309020205020404" pitchFamily="49" charset="0"/>
              </a:rPr>
              <a:t>OBJECT_SELECTED</a:t>
            </a:r>
          </a:p>
        </p:txBody>
      </p:sp>
      <p:sp>
        <p:nvSpPr>
          <p:cNvPr id="6" name="TextBox 5">
            <a:extLst>
              <a:ext uri="{FF2B5EF4-FFF2-40B4-BE49-F238E27FC236}">
                <a16:creationId xmlns:a16="http://schemas.microsoft.com/office/drawing/2014/main" id="{9CCB71E4-98D1-9217-5A7D-07A1F1180630}"/>
              </a:ext>
            </a:extLst>
          </p:cNvPr>
          <p:cNvSpPr txBox="1"/>
          <p:nvPr/>
        </p:nvSpPr>
        <p:spPr>
          <a:xfrm>
            <a:off x="7104112" y="4632337"/>
            <a:ext cx="2232248" cy="2031325"/>
          </a:xfrm>
          <a:prstGeom prst="rect">
            <a:avLst/>
          </a:prstGeom>
          <a:solidFill>
            <a:schemeClr val="bg1"/>
          </a:solidFill>
        </p:spPr>
        <p:txBody>
          <a:bodyPr wrap="square" rtlCol="0" anchor="t">
            <a:spAutoFit/>
          </a:bodyPr>
          <a:lstStyle/>
          <a:p>
            <a:pPr algn="ctr"/>
            <a:r>
              <a:rPr lang="zh-CN" altLang="en-CN" sz="1400" dirty="0">
                <a:solidFill>
                  <a:schemeClr val="bg1">
                    <a:lumMod val="50000"/>
                  </a:schemeClr>
                </a:solidFill>
                <a:latin typeface="Cambria Math" panose="02040503050406030204" pitchFamily="18" charset="0"/>
                <a:ea typeface="+mn-ea"/>
                <a:cs typeface="Cambria Math" panose="02040503050406030204" pitchFamily="18" charset="0"/>
              </a:rPr>
              <a:t>对</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对象进行具体操纵，在操纵结束后通过发出确认信号（快速两次眨眼）以确认操纵结果并返回</a:t>
            </a: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r>
              <a:rPr lang="en-US" altLang="zh-CN" sz="1400" b="1" dirty="0">
                <a:solidFill>
                  <a:schemeClr val="bg1">
                    <a:lumMod val="50000"/>
                  </a:schemeClr>
                </a:solidFill>
                <a:latin typeface="Courier New" panose="02070309020205020404" pitchFamily="49" charset="0"/>
                <a:ea typeface="+mn-ea"/>
                <a:cs typeface="Courier New" panose="02070309020205020404" pitchFamily="49" charset="0"/>
              </a:rPr>
              <a:t>OBJECT_RESCALING</a:t>
            </a:r>
          </a:p>
        </p:txBody>
      </p:sp>
      <p:sp>
        <p:nvSpPr>
          <p:cNvPr id="8" name="TextBox 7">
            <a:extLst>
              <a:ext uri="{FF2B5EF4-FFF2-40B4-BE49-F238E27FC236}">
                <a16:creationId xmlns:a16="http://schemas.microsoft.com/office/drawing/2014/main" id="{257CC6B5-535E-6331-B263-5612363FEDDE}"/>
              </a:ext>
            </a:extLst>
          </p:cNvPr>
          <p:cNvSpPr txBox="1"/>
          <p:nvPr/>
        </p:nvSpPr>
        <p:spPr>
          <a:xfrm>
            <a:off x="9912424" y="4632337"/>
            <a:ext cx="1800200" cy="2031325"/>
          </a:xfrm>
          <a:prstGeom prst="rect">
            <a:avLst/>
          </a:prstGeom>
          <a:solidFill>
            <a:schemeClr val="bg1"/>
          </a:solidFill>
        </p:spPr>
        <p:txBody>
          <a:bodyPr wrap="square" rtlCol="0" anchor="t">
            <a:spAutoFit/>
          </a:bodyPr>
          <a:lstStyle/>
          <a:p>
            <a:pPr algn="ctr"/>
            <a:r>
              <a:rPr lang="en-CN" sz="1400" dirty="0">
                <a:solidFill>
                  <a:schemeClr val="bg1">
                    <a:lumMod val="50000"/>
                  </a:schemeClr>
                </a:solidFill>
                <a:latin typeface="Cambria Math" panose="02040503050406030204" pitchFamily="18" charset="0"/>
                <a:ea typeface="+mn-ea"/>
                <a:cs typeface="Cambria Math" panose="02040503050406030204" pitchFamily="18" charset="0"/>
              </a:rPr>
              <a:t>返回到</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“四叶草”菜单，在此用户可以继续选择对该对象进行接下来的操纵，也可以通过选择“</a:t>
            </a:r>
            <a:r>
              <a:rPr lang="en-US" altLang="zh-CN" sz="1400" dirty="0">
                <a:solidFill>
                  <a:schemeClr val="bg1">
                    <a:lumMod val="50000"/>
                  </a:schemeClr>
                </a:solidFill>
                <a:latin typeface="Cambria Math" panose="02040503050406030204" pitchFamily="18" charset="0"/>
                <a:ea typeface="+mn-ea"/>
                <a:cs typeface="Cambria Math" panose="02040503050406030204" pitchFamily="18" charset="0"/>
              </a:rPr>
              <a:t>CANCEL</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”退回到</a:t>
            </a:r>
            <a:r>
              <a:rPr lang="en-US" altLang="zh-CN" sz="1400" dirty="0">
                <a:solidFill>
                  <a:schemeClr val="bg1">
                    <a:lumMod val="50000"/>
                  </a:schemeClr>
                </a:solidFill>
                <a:latin typeface="Cambria Math" panose="02040503050406030204" pitchFamily="18" charset="0"/>
                <a:ea typeface="+mn-ea"/>
                <a:cs typeface="Cambria Math" panose="02040503050406030204" pitchFamily="18" charset="0"/>
              </a:rPr>
              <a:t>IDLE</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状态</a:t>
            </a: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r>
              <a:rPr lang="en-US" altLang="zh-CN" sz="1400" b="1" dirty="0">
                <a:solidFill>
                  <a:schemeClr val="bg1">
                    <a:lumMod val="50000"/>
                  </a:schemeClr>
                </a:solidFill>
                <a:latin typeface="Courier New" panose="02070309020205020404" pitchFamily="49" charset="0"/>
                <a:ea typeface="+mn-ea"/>
                <a:cs typeface="Courier New" panose="02070309020205020404" pitchFamily="49" charset="0"/>
              </a:rPr>
              <a:t>OBJECT_SELECTED</a:t>
            </a:r>
          </a:p>
        </p:txBody>
      </p:sp>
    </p:spTree>
    <p:extLst>
      <p:ext uri="{BB962C8B-B14F-4D97-AF65-F5344CB8AC3E}">
        <p14:creationId xmlns:p14="http://schemas.microsoft.com/office/powerpoint/2010/main" val="1233725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场景与目标浏览</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721268" y="1361492"/>
            <a:ext cx="274947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CN" sz="2000" b="1" dirty="0">
                <a:latin typeface="Yuanti TC" panose="02010600040101010101" pitchFamily="2" charset="-120"/>
                <a:ea typeface="Yuanti TC" panose="02010600040101010101" pitchFamily="2" charset="-120"/>
              </a:rPr>
              <a:t>头动</a:t>
            </a:r>
            <a:r>
              <a:rPr lang="zh-CN" altLang="en-US" sz="2000" b="1" dirty="0">
                <a:latin typeface="Yuanti TC" panose="02010600040101010101" pitchFamily="2" charset="-120"/>
                <a:ea typeface="Yuanti TC" panose="02010600040101010101" pitchFamily="2" charset="-120"/>
              </a:rPr>
              <a:t>以浏览</a:t>
            </a:r>
            <a:r>
              <a:rPr lang="zh-CN" altLang="en-CN" sz="2000" b="1" dirty="0">
                <a:latin typeface="Yuanti TC" panose="02010600040101010101" pitchFamily="2" charset="-120"/>
                <a:ea typeface="Yuanti TC" panose="02010600040101010101" pitchFamily="2" charset="-120"/>
              </a:rPr>
              <a:t>场景与目标</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extLst>
                  <p:ext uri="{D42A27DB-BD31-4B8C-83A1-F6EECF244321}">
                    <p14:modId xmlns:p14="http://schemas.microsoft.com/office/powerpoint/2010/main" val="2850033259"/>
                  </p:ext>
                </p:extLst>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extLst>
                  <p:ext uri="{D42A27DB-BD31-4B8C-83A1-F6EECF244321}">
                    <p14:modId xmlns:p14="http://schemas.microsoft.com/office/powerpoint/2010/main" val="3210929502"/>
                  </p:ext>
                </p:extLst>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extLst>
                  <p:ext uri="{D42A27DB-BD31-4B8C-83A1-F6EECF244321}">
                    <p14:modId xmlns:p14="http://schemas.microsoft.com/office/powerpoint/2010/main" val="3959356010"/>
                  </p:ext>
                </p:extLst>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rot="1927202"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rot="1927202">
            <a:off x="8809876" y="5206772"/>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rot="1927202">
            <a:off x="6661396" y="3691530"/>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8EA4D725-8841-95E3-3AAE-F5C620176A47}"/>
              </a:ext>
            </a:extLst>
          </p:cNvPr>
          <p:cNvSpPr txBox="1"/>
          <p:nvPr/>
        </p:nvSpPr>
        <p:spPr>
          <a:xfrm>
            <a:off x="7317742" y="5390761"/>
            <a:ext cx="1107996" cy="276999"/>
          </a:xfrm>
          <a:prstGeom prst="rect">
            <a:avLst/>
          </a:prstGeom>
          <a:noFill/>
        </p:spPr>
        <p:txBody>
          <a:bodyPr wrap="none" rtlCol="0">
            <a:spAutoFit/>
          </a:bodyPr>
          <a:lstStyle/>
          <a:p>
            <a:r>
              <a:rPr lang="en-CN" sz="1200" dirty="0">
                <a:latin typeface="Microsoft YaHei UI" panose="020B0503020204020204" pitchFamily="34" charset="-122"/>
                <a:ea typeface="Microsoft YaHei UI" panose="020B0503020204020204" pitchFamily="34" charset="-122"/>
              </a:rPr>
              <a:t>头动向前射线</a:t>
            </a:r>
          </a:p>
        </p:txBody>
      </p:sp>
    </p:spTree>
    <p:extLst>
      <p:ext uri="{BB962C8B-B14F-4D97-AF65-F5344CB8AC3E}">
        <p14:creationId xmlns:p14="http://schemas.microsoft.com/office/powerpoint/2010/main" val="87780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场景与目标浏览</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879699" y="1361492"/>
            <a:ext cx="443262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CN" sz="2000" b="1" dirty="0">
                <a:latin typeface="Yuanti TC" panose="02010600040101010101" pitchFamily="2" charset="-120"/>
                <a:ea typeface="Yuanti TC" panose="02010600040101010101" pitchFamily="2" charset="-120"/>
              </a:rPr>
              <a:t>头动</a:t>
            </a:r>
            <a:r>
              <a:rPr lang="en-US" altLang="zh-CN" sz="2000" b="1" dirty="0">
                <a:latin typeface="Yuanti TC" panose="02010600040101010101" pitchFamily="2" charset="-120"/>
                <a:ea typeface="Yuanti TC" panose="02010600040101010101" pitchFamily="2" charset="-120"/>
              </a:rPr>
              <a:t>forward</a:t>
            </a:r>
            <a:r>
              <a:rPr lang="zh-CN" altLang="en-US" sz="2000" b="1" dirty="0">
                <a:latin typeface="Yuanti TC" panose="02010600040101010101" pitchFamily="2" charset="-120"/>
                <a:ea typeface="Yuanti TC" panose="02010600040101010101" pitchFamily="2" charset="-120"/>
              </a:rPr>
              <a:t>射线广播碰撞到物体高亮</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07996" cy="276999"/>
          </a:xfrm>
          <a:prstGeom prst="rect">
            <a:avLst/>
          </a:prstGeom>
          <a:noFill/>
        </p:spPr>
        <p:txBody>
          <a:bodyPr wrap="none" rtlCol="0">
            <a:spAutoFit/>
          </a:bodyPr>
          <a:lstStyle/>
          <a:p>
            <a:r>
              <a:rPr lang="en-CN" sz="1200" dirty="0">
                <a:latin typeface="Microsoft YaHei UI" panose="020B0503020204020204" pitchFamily="34" charset="-122"/>
                <a:ea typeface="Microsoft YaHei UI" panose="020B0503020204020204" pitchFamily="34" charset="-122"/>
              </a:rPr>
              <a:t>头动向前射线</a:t>
            </a:r>
          </a:p>
        </p:txBody>
      </p:sp>
    </p:spTree>
    <p:extLst>
      <p:ext uri="{BB962C8B-B14F-4D97-AF65-F5344CB8AC3E}">
        <p14:creationId xmlns:p14="http://schemas.microsoft.com/office/powerpoint/2010/main" val="3266124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ular Callout 13">
            <a:extLst>
              <a:ext uri="{FF2B5EF4-FFF2-40B4-BE49-F238E27FC236}">
                <a16:creationId xmlns:a16="http://schemas.microsoft.com/office/drawing/2014/main" id="{793D2069-496C-01D1-B552-1A44E5011F66}"/>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sp>
        <p:nvSpPr>
          <p:cNvPr id="2" name="内容占位符 1"/>
          <p:cNvSpPr>
            <a:spLocks noGrp="1"/>
          </p:cNvSpPr>
          <p:nvPr>
            <p:ph idx="1"/>
          </p:nvPr>
        </p:nvSpPr>
        <p:spPr>
          <a:xfrm>
            <a:off x="336000" y="712800"/>
            <a:ext cx="11520000" cy="642937"/>
          </a:xfrm>
        </p:spPr>
        <p:txBody>
          <a:bodyPr/>
          <a:lstStyle/>
          <a:p>
            <a:r>
              <a:rPr lang="zh-CN" altLang="en-US" dirty="0"/>
              <a:t>目标选择</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593034" y="1361492"/>
            <a:ext cx="300595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快速两次眨眼以选择</a:t>
            </a:r>
            <a:r>
              <a:rPr lang="zh-CN" altLang="en-CN" sz="2000" b="1" dirty="0">
                <a:latin typeface="Yuanti TC" panose="02010600040101010101" pitchFamily="2" charset="-120"/>
                <a:ea typeface="Yuanti TC" panose="02010600040101010101" pitchFamily="2" charset="-120"/>
              </a:rPr>
              <a:t>目标</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07996" cy="276999"/>
          </a:xfrm>
          <a:prstGeom prst="rect">
            <a:avLst/>
          </a:prstGeom>
          <a:noFill/>
        </p:spPr>
        <p:txBody>
          <a:bodyPr wrap="none" rtlCol="0">
            <a:spAutoFit/>
          </a:bodyPr>
          <a:lstStyle/>
          <a:p>
            <a:r>
              <a:rPr lang="en-CN" sz="1200" dirty="0">
                <a:latin typeface="Microsoft YaHei UI" panose="020B0503020204020204" pitchFamily="34" charset="-122"/>
                <a:ea typeface="Microsoft YaHei UI" panose="020B0503020204020204" pitchFamily="34" charset="-122"/>
              </a:rPr>
              <a:t>头动向前射线</a:t>
            </a:r>
          </a:p>
        </p:txBody>
      </p:sp>
      <p:pic>
        <p:nvPicPr>
          <p:cNvPr id="10" name="Picture 2" descr="[animate output image]">
            <a:extLst>
              <a:ext uri="{FF2B5EF4-FFF2-40B4-BE49-F238E27FC236}">
                <a16:creationId xmlns:a16="http://schemas.microsoft.com/office/drawing/2014/main" id="{4EC18119-2C7E-E4BD-861E-3670F5B5D3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46979" y="3514427"/>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272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circle, text, screenshot, font&#10;&#10;Description automatically generated">
            <a:extLst>
              <a:ext uri="{FF2B5EF4-FFF2-40B4-BE49-F238E27FC236}">
                <a16:creationId xmlns:a16="http://schemas.microsoft.com/office/drawing/2014/main" id="{268639AB-A7E7-D959-FBF6-C8371B581B7D}"/>
              </a:ext>
            </a:extLst>
          </p:cNvPr>
          <p:cNvPicPr>
            <a:picLocks noChangeAspect="1"/>
          </p:cNvPicPr>
          <p:nvPr/>
        </p:nvPicPr>
        <p:blipFill>
          <a:blip r:embed="rId3"/>
          <a:stretch>
            <a:fillRect/>
          </a:stretch>
        </p:blipFill>
        <p:spPr>
          <a:xfrm>
            <a:off x="3626356" y="2350720"/>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目标选择</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221137" y="1361492"/>
            <a:ext cx="374974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“四叶草”操纵模式选择菜单出现</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4">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4">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4">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7"/>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7"/>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07996" cy="276999"/>
          </a:xfrm>
          <a:prstGeom prst="rect">
            <a:avLst/>
          </a:prstGeom>
          <a:noFill/>
        </p:spPr>
        <p:txBody>
          <a:bodyPr wrap="none" rtlCol="0">
            <a:spAutoFit/>
          </a:bodyPr>
          <a:lstStyle/>
          <a:p>
            <a:r>
              <a:rPr lang="en-CN" sz="1200" dirty="0">
                <a:latin typeface="Microsoft YaHei UI" panose="020B0503020204020204" pitchFamily="34" charset="-122"/>
                <a:ea typeface="Microsoft YaHei UI" panose="020B0503020204020204" pitchFamily="34" charset="-122"/>
              </a:rPr>
              <a:t>头动向前射线</a:t>
            </a:r>
          </a:p>
        </p:txBody>
      </p:sp>
    </p:spTree>
    <p:extLst>
      <p:ext uri="{BB962C8B-B14F-4D97-AF65-F5344CB8AC3E}">
        <p14:creationId xmlns:p14="http://schemas.microsoft.com/office/powerpoint/2010/main" val="4018170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circle, text, screenshot, font&#10;&#10;Description automatically generated">
            <a:extLst>
              <a:ext uri="{FF2B5EF4-FFF2-40B4-BE49-F238E27FC236}">
                <a16:creationId xmlns:a16="http://schemas.microsoft.com/office/drawing/2014/main" id="{40DCD890-4BA4-FF55-79DF-7D1F64A33C77}"/>
              </a:ext>
            </a:extLst>
          </p:cNvPr>
          <p:cNvPicPr>
            <a:picLocks noChangeAspect="1"/>
          </p:cNvPicPr>
          <p:nvPr/>
        </p:nvPicPr>
        <p:blipFill>
          <a:blip r:embed="rId3"/>
          <a:stretch>
            <a:fillRect/>
          </a:stretch>
        </p:blipFill>
        <p:spPr>
          <a:xfrm>
            <a:off x="3626356" y="2350720"/>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879688" y="1361492"/>
            <a:ext cx="443262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眼动</a:t>
            </a:r>
            <a:r>
              <a:rPr lang="en-US" altLang="zh-CN" sz="2000" b="1" dirty="0">
                <a:latin typeface="Yuanti TC" panose="02010600040101010101" pitchFamily="2" charset="-120"/>
                <a:ea typeface="Yuanti TC" panose="02010600040101010101" pitchFamily="2" charset="-120"/>
              </a:rPr>
              <a:t>forward</a:t>
            </a:r>
            <a:r>
              <a:rPr lang="zh-CN" altLang="en-US" sz="2000" b="1" dirty="0">
                <a:latin typeface="Yuanti TC" panose="02010600040101010101" pitchFamily="2" charset="-120"/>
                <a:ea typeface="Yuanti TC" panose="02010600040101010101" pitchFamily="2" charset="-120"/>
              </a:rPr>
              <a:t>射线驻留以选择操纵模式</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4">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4">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4">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7"/>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7"/>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9" name="Picture 8" descr="Shape, circle&#10;&#10;Description automatically generated">
            <a:extLst>
              <a:ext uri="{FF2B5EF4-FFF2-40B4-BE49-F238E27FC236}">
                <a16:creationId xmlns:a16="http://schemas.microsoft.com/office/drawing/2014/main" id="{A78F5BB1-C9C3-A698-2AAE-59A84F8F4B4D}"/>
              </a:ext>
            </a:extLst>
          </p:cNvPr>
          <p:cNvPicPr>
            <a:picLocks noChangeAspect="1"/>
          </p:cNvPicPr>
          <p:nvPr/>
        </p:nvPicPr>
        <p:blipFill>
          <a:blip r:embed="rId8"/>
          <a:stretch>
            <a:fillRect/>
          </a:stretch>
        </p:blipFill>
        <p:spPr>
          <a:xfrm>
            <a:off x="5399143" y="2324900"/>
            <a:ext cx="1364998" cy="1364998"/>
          </a:xfrm>
          <a:prstGeom prst="rect">
            <a:avLst/>
          </a:prstGeom>
        </p:spPr>
      </p:pic>
      <p:pic>
        <p:nvPicPr>
          <p:cNvPr id="10" name="Picture 9" descr="Shape, circle&#10;&#10;Description automatically generated">
            <a:extLst>
              <a:ext uri="{FF2B5EF4-FFF2-40B4-BE49-F238E27FC236}">
                <a16:creationId xmlns:a16="http://schemas.microsoft.com/office/drawing/2014/main" id="{15ACC35F-0A21-08D1-B5B2-7AD77517A404}"/>
              </a:ext>
            </a:extLst>
          </p:cNvPr>
          <p:cNvPicPr>
            <a:picLocks noChangeAspect="1"/>
          </p:cNvPicPr>
          <p:nvPr/>
        </p:nvPicPr>
        <p:blipFill>
          <a:blip r:embed="rId9"/>
          <a:stretch>
            <a:fillRect/>
          </a:stretch>
        </p:blipFill>
        <p:spPr>
          <a:xfrm>
            <a:off x="5445503" y="2364881"/>
            <a:ext cx="1279420" cy="1279420"/>
          </a:xfrm>
          <a:prstGeom prst="rect">
            <a:avLst/>
          </a:prstGeom>
        </p:spPr>
      </p:pic>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12">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74F8E28-3A38-76E3-EF31-980E86001B92}"/>
              </a:ext>
            </a:extLst>
          </p:cNvPr>
          <p:cNvSpPr txBox="1"/>
          <p:nvPr/>
        </p:nvSpPr>
        <p:spPr>
          <a:xfrm>
            <a:off x="7894270" y="4501286"/>
            <a:ext cx="1107996" cy="276999"/>
          </a:xfrm>
          <a:prstGeom prst="rect">
            <a:avLst/>
          </a:prstGeom>
          <a:noFill/>
        </p:spPr>
        <p:txBody>
          <a:bodyPr wrap="none" rtlCol="0">
            <a:spAutoFit/>
          </a:bodyPr>
          <a:lstStyle/>
          <a:p>
            <a:r>
              <a:rPr lang="en-CN" sz="1200" dirty="0">
                <a:solidFill>
                  <a:schemeClr val="bg1">
                    <a:lumMod val="50000"/>
                  </a:schemeClr>
                </a:solidFill>
                <a:latin typeface="Microsoft YaHei UI" panose="020B0503020204020204" pitchFamily="34" charset="-122"/>
                <a:ea typeface="Microsoft YaHei UI" panose="020B0503020204020204" pitchFamily="34" charset="-122"/>
              </a:rPr>
              <a:t>眼动向前射线</a:t>
            </a:r>
          </a:p>
        </p:txBody>
      </p:sp>
      <p:cxnSp>
        <p:nvCxnSpPr>
          <p:cNvPr id="16" name="Straight Connector 15">
            <a:extLst>
              <a:ext uri="{FF2B5EF4-FFF2-40B4-BE49-F238E27FC236}">
                <a16:creationId xmlns:a16="http://schemas.microsoft.com/office/drawing/2014/main" id="{80735C50-85C8-4C8A-7BBC-B7BFD27BDFF2}"/>
              </a:ext>
            </a:extLst>
          </p:cNvPr>
          <p:cNvCxnSpPr>
            <a:cxnSpLocks/>
          </p:cNvCxnSpPr>
          <p:nvPr/>
        </p:nvCxnSpPr>
        <p:spPr>
          <a:xfrm>
            <a:off x="6062864" y="3002006"/>
            <a:ext cx="2564591" cy="2435278"/>
          </a:xfrm>
          <a:prstGeom prst="line">
            <a:avLst/>
          </a:prstGeom>
          <a:ln w="28575">
            <a:solidFill>
              <a:schemeClr val="tx1">
                <a:alpha val="35000"/>
              </a:schemeClr>
            </a:solidFill>
            <a:headEnd type="arrow"/>
          </a:ln>
        </p:spPr>
        <p:style>
          <a:lnRef idx="1">
            <a:schemeClr val="dk1"/>
          </a:lnRef>
          <a:fillRef idx="0">
            <a:schemeClr val="dk1"/>
          </a:fillRef>
          <a:effectRef idx="0">
            <a:schemeClr val="dk1"/>
          </a:effectRef>
          <a:fontRef idx="minor">
            <a:schemeClr val="tx1"/>
          </a:fontRef>
        </p:style>
      </p:cxnSp>
      <p:sp>
        <p:nvSpPr>
          <p:cNvPr id="13" name="Rectangular Callout 12">
            <a:extLst>
              <a:ext uri="{FF2B5EF4-FFF2-40B4-BE49-F238E27FC236}">
                <a16:creationId xmlns:a16="http://schemas.microsoft.com/office/drawing/2014/main" id="{81A96A75-0B97-B96D-311D-426E07588A35}"/>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25" name="Picture 24">
            <a:extLst>
              <a:ext uri="{FF2B5EF4-FFF2-40B4-BE49-F238E27FC236}">
                <a16:creationId xmlns:a16="http://schemas.microsoft.com/office/drawing/2014/main" id="{BDB66851-A417-64A3-E385-D21F8C6C0F87}"/>
              </a:ext>
            </a:extLst>
          </p:cNvPr>
          <p:cNvPicPr>
            <a:picLocks noChangeAspect="1"/>
          </p:cNvPicPr>
          <p:nvPr/>
        </p:nvPicPr>
        <p:blipFill>
          <a:blip r:embed="rId13"/>
          <a:stretch>
            <a:fillRect/>
          </a:stretch>
        </p:blipFill>
        <p:spPr>
          <a:xfrm>
            <a:off x="9609265" y="3591885"/>
            <a:ext cx="1440364" cy="838766"/>
          </a:xfrm>
          <a:prstGeom prst="rect">
            <a:avLst/>
          </a:prstGeom>
        </p:spPr>
      </p:pic>
    </p:spTree>
    <p:extLst>
      <p:ext uri="{BB962C8B-B14F-4D97-AF65-F5344CB8AC3E}">
        <p14:creationId xmlns:p14="http://schemas.microsoft.com/office/powerpoint/2010/main" val="8084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438876" y="1361492"/>
            <a:ext cx="5314275"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进入某种模式后做出相应</a:t>
            </a:r>
            <a:r>
              <a:rPr lang="zh-CN" altLang="en-CN" sz="2000" b="1" dirty="0">
                <a:latin typeface="Yuanti TC" panose="02010600040101010101" pitchFamily="2" charset="-120"/>
                <a:ea typeface="Yuanti TC" panose="02010600040101010101" pitchFamily="2" charset="-120"/>
              </a:rPr>
              <a:t>眼动</a:t>
            </a:r>
            <a:r>
              <a:rPr lang="zh-CN" altLang="en-US" sz="2000" b="1" dirty="0">
                <a:latin typeface="Yuanti TC" panose="02010600040101010101" pitchFamily="2" charset="-120"/>
                <a:ea typeface="Yuanti TC" panose="02010600040101010101" pitchFamily="2" charset="-120"/>
              </a:rPr>
              <a:t>动作以操纵对象</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ular Callout 13">
            <a:extLst>
              <a:ext uri="{FF2B5EF4-FFF2-40B4-BE49-F238E27FC236}">
                <a16:creationId xmlns:a16="http://schemas.microsoft.com/office/drawing/2014/main" id="{4CA84B97-366D-7096-37F5-38A3135529AA}"/>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1026" name="Picture 2" descr="Cartoon Eyes Look - Free image on Pixabay">
            <a:extLst>
              <a:ext uri="{FF2B5EF4-FFF2-40B4-BE49-F238E27FC236}">
                <a16:creationId xmlns:a16="http://schemas.microsoft.com/office/drawing/2014/main" id="{53BB4A07-957C-B2A3-6EF7-B171577244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22621" y="3622983"/>
            <a:ext cx="1613652" cy="776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21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2.08333E-6 2.22222E-6 L 0.17761 0.02824 " pathEditMode="relative" rAng="0" ptsTypes="AA">
                                      <p:cBhvr>
                                        <p:cTn id="6" dur="2000" fill="hold"/>
                                        <p:tgtEl>
                                          <p:spTgt spid="7"/>
                                        </p:tgtEl>
                                        <p:attrNameLst>
                                          <p:attrName>ppt_x</p:attrName>
                                          <p:attrName>ppt_y</p:attrName>
                                        </p:attrNameLst>
                                      </p:cBhvr>
                                      <p:rCtr x="8880"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336548" y="1361492"/>
            <a:ext cx="3518912"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快速眨眼两次以确认操纵结果</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ular Callout 13">
            <a:extLst>
              <a:ext uri="{FF2B5EF4-FFF2-40B4-BE49-F238E27FC236}">
                <a16:creationId xmlns:a16="http://schemas.microsoft.com/office/drawing/2014/main" id="{4CA84B97-366D-7096-37F5-38A3135529AA}"/>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8" name="Picture 2" descr="[animate output image]">
            <a:extLst>
              <a:ext uri="{FF2B5EF4-FFF2-40B4-BE49-F238E27FC236}">
                <a16:creationId xmlns:a16="http://schemas.microsoft.com/office/drawing/2014/main" id="{B0AABF49-C142-875D-A988-9AA3FCBBF5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6979" y="3514427"/>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extLst>
                  <p:ext uri="{D42A27DB-BD31-4B8C-83A1-F6EECF244321}">
                    <p14:modId xmlns:p14="http://schemas.microsoft.com/office/powerpoint/2010/main" val="630635920"/>
                  </p:ext>
                </p:extLst>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spTree>
    <p:extLst>
      <p:ext uri="{BB962C8B-B14F-4D97-AF65-F5344CB8AC3E}">
        <p14:creationId xmlns:p14="http://schemas.microsoft.com/office/powerpoint/2010/main" val="4224355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extLst>
                  <p:ext uri="{D42A27DB-BD31-4B8C-83A1-F6EECF244321}">
                    <p14:modId xmlns:p14="http://schemas.microsoft.com/office/powerpoint/2010/main" val="2091549924"/>
                  </p:ext>
                </p:extLst>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p:pic>
        <p:nvPicPr>
          <p:cNvPr id="8" name="Picture 7" descr="A picture containing circle, text, screenshot, font&#10;&#10;Description automatically generated">
            <a:extLst>
              <a:ext uri="{FF2B5EF4-FFF2-40B4-BE49-F238E27FC236}">
                <a16:creationId xmlns:a16="http://schemas.microsoft.com/office/drawing/2014/main" id="{5FF7E254-A3AF-25CC-3080-F1F811913F2A}"/>
              </a:ext>
            </a:extLst>
          </p:cNvPr>
          <p:cNvPicPr>
            <a:picLocks noChangeAspect="1"/>
          </p:cNvPicPr>
          <p:nvPr/>
        </p:nvPicPr>
        <p:blipFill>
          <a:blip r:embed="rId5"/>
          <a:stretch>
            <a:fillRect/>
          </a:stretch>
        </p:blipFill>
        <p:spPr>
          <a:xfrm>
            <a:off x="5786307" y="2409748"/>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951836" y="1361492"/>
            <a:ext cx="4288353"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操纵结果确认后返回到模式选择菜单</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spTree>
    <p:extLst>
      <p:ext uri="{BB962C8B-B14F-4D97-AF65-F5344CB8AC3E}">
        <p14:creationId xmlns:p14="http://schemas.microsoft.com/office/powerpoint/2010/main" val="993410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一、</a:t>
            </a:r>
            <a:r>
              <a:rPr lang="zh-CN" altLang="en-US" sz="3800" b="1" dirty="0">
                <a:solidFill>
                  <a:srgbClr val="FF0000"/>
                </a:solidFill>
                <a:latin typeface="Times New Roman" panose="02020603050405020304" pitchFamily="18" charset="0"/>
                <a:ea typeface="黑体" panose="02010609060101010101" pitchFamily="2" charset="-122"/>
              </a:rPr>
              <a:t>研究内容</a:t>
            </a:r>
            <a:endParaRPr kumimoji="0" lang="en-US" altLang="zh-CN"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655284" y="1361492"/>
            <a:ext cx="4881465"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注视“返回”（</a:t>
            </a:r>
            <a:r>
              <a:rPr lang="en-US" altLang="zh-CN" sz="2000" b="1" dirty="0">
                <a:latin typeface="Yuanti TC" panose="02010600040101010101" pitchFamily="2" charset="-120"/>
                <a:ea typeface="Yuanti TC" panose="02010600040101010101" pitchFamily="2" charset="-120"/>
              </a:rPr>
              <a:t>CANCEL</a:t>
            </a:r>
            <a:r>
              <a:rPr lang="zh-CN" altLang="en-US" sz="2000" b="1" dirty="0">
                <a:latin typeface="Yuanti TC" panose="02010600040101010101" pitchFamily="2" charset="-120"/>
                <a:ea typeface="Yuanti TC" panose="02010600040101010101" pitchFamily="2" charset="-120"/>
              </a:rPr>
              <a:t>）以退回到</a:t>
            </a:r>
            <a:r>
              <a:rPr lang="en-US" altLang="zh-CN" sz="2000" b="1" dirty="0">
                <a:latin typeface="Yuanti TC" panose="02010600040101010101" pitchFamily="2" charset="-120"/>
                <a:ea typeface="Yuanti TC" panose="02010600040101010101" pitchFamily="2" charset="-120"/>
              </a:rPr>
              <a:t>IDLE</a:t>
            </a:r>
            <a:r>
              <a:rPr lang="zh-CN" altLang="en-US" sz="2000" b="1" dirty="0">
                <a:latin typeface="Yuanti TC" panose="02010600040101010101" pitchFamily="2" charset="-120"/>
                <a:ea typeface="Yuanti TC" panose="02010600040101010101" pitchFamily="2" charset="-120"/>
              </a:rPr>
              <a:t>状态</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p:pic>
        <p:nvPicPr>
          <p:cNvPr id="23" name="Picture 22" descr="A picture containing circle, text, screenshot, font&#10;&#10;Description automatically generated">
            <a:extLst>
              <a:ext uri="{FF2B5EF4-FFF2-40B4-BE49-F238E27FC236}">
                <a16:creationId xmlns:a16="http://schemas.microsoft.com/office/drawing/2014/main" id="{12D100F6-3394-11D6-C24B-4B1CFABB57A9}"/>
              </a:ext>
            </a:extLst>
          </p:cNvPr>
          <p:cNvPicPr>
            <a:picLocks noChangeAspect="1"/>
          </p:cNvPicPr>
          <p:nvPr/>
        </p:nvPicPr>
        <p:blipFill>
          <a:blip r:embed="rId6"/>
          <a:stretch>
            <a:fillRect/>
          </a:stretch>
        </p:blipFill>
        <p:spPr>
          <a:xfrm>
            <a:off x="5786307" y="2409748"/>
            <a:ext cx="4209296" cy="4183043"/>
          </a:xfrm>
          <a:prstGeom prst="rect">
            <a:avLst/>
          </a:prstGeom>
        </p:spPr>
      </p:pic>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pic>
        <p:nvPicPr>
          <p:cNvPr id="8" name="Picture 7" descr="Shape, circle&#10;&#10;Description automatically generated">
            <a:extLst>
              <a:ext uri="{FF2B5EF4-FFF2-40B4-BE49-F238E27FC236}">
                <a16:creationId xmlns:a16="http://schemas.microsoft.com/office/drawing/2014/main" id="{1A521823-CFE7-C4A8-5B73-BBFF49FD70CD}"/>
              </a:ext>
            </a:extLst>
          </p:cNvPr>
          <p:cNvPicPr>
            <a:picLocks noChangeAspect="1"/>
          </p:cNvPicPr>
          <p:nvPr/>
        </p:nvPicPr>
        <p:blipFill>
          <a:blip r:embed="rId11"/>
          <a:stretch>
            <a:fillRect/>
          </a:stretch>
        </p:blipFill>
        <p:spPr>
          <a:xfrm>
            <a:off x="6675218" y="5229200"/>
            <a:ext cx="1364998" cy="1364998"/>
          </a:xfrm>
          <a:prstGeom prst="rect">
            <a:avLst/>
          </a:prstGeom>
        </p:spPr>
      </p:pic>
      <p:pic>
        <p:nvPicPr>
          <p:cNvPr id="14" name="Picture 13" descr="Shape, circle&#10;&#10;Description automatically generated">
            <a:extLst>
              <a:ext uri="{FF2B5EF4-FFF2-40B4-BE49-F238E27FC236}">
                <a16:creationId xmlns:a16="http://schemas.microsoft.com/office/drawing/2014/main" id="{1786EB2D-4188-EC60-058B-52E7271D526A}"/>
              </a:ext>
            </a:extLst>
          </p:cNvPr>
          <p:cNvPicPr>
            <a:picLocks noChangeAspect="1"/>
          </p:cNvPicPr>
          <p:nvPr/>
        </p:nvPicPr>
        <p:blipFill>
          <a:blip r:embed="rId12"/>
          <a:stretch>
            <a:fillRect/>
          </a:stretch>
        </p:blipFill>
        <p:spPr>
          <a:xfrm>
            <a:off x="6711222" y="5265204"/>
            <a:ext cx="1292990" cy="1292990"/>
          </a:xfrm>
          <a:prstGeom prst="rect">
            <a:avLst/>
          </a:prstGeom>
        </p:spPr>
      </p:pic>
      <p:sp>
        <p:nvSpPr>
          <p:cNvPr id="21" name="TextBox 20">
            <a:extLst>
              <a:ext uri="{FF2B5EF4-FFF2-40B4-BE49-F238E27FC236}">
                <a16:creationId xmlns:a16="http://schemas.microsoft.com/office/drawing/2014/main" id="{656EF13A-8FE3-CAF0-E2C5-0CF7819D30E3}"/>
              </a:ext>
            </a:extLst>
          </p:cNvPr>
          <p:cNvSpPr txBox="1"/>
          <p:nvPr/>
        </p:nvSpPr>
        <p:spPr>
          <a:xfrm>
            <a:off x="9729360" y="5722339"/>
            <a:ext cx="1107996" cy="276999"/>
          </a:xfrm>
          <a:prstGeom prst="rect">
            <a:avLst/>
          </a:prstGeom>
          <a:noFill/>
        </p:spPr>
        <p:txBody>
          <a:bodyPr wrap="none" rtlCol="0">
            <a:spAutoFit/>
          </a:bodyPr>
          <a:lstStyle/>
          <a:p>
            <a:r>
              <a:rPr lang="en-CN" sz="1200" dirty="0">
                <a:solidFill>
                  <a:schemeClr val="bg1">
                    <a:lumMod val="50000"/>
                  </a:schemeClr>
                </a:solidFill>
                <a:latin typeface="Microsoft YaHei UI" panose="020B0503020204020204" pitchFamily="34" charset="-122"/>
                <a:ea typeface="Microsoft YaHei UI" panose="020B0503020204020204" pitchFamily="34" charset="-122"/>
              </a:rPr>
              <a:t>眼动向前射线</a:t>
            </a:r>
          </a:p>
        </p:txBody>
      </p:sp>
      <p:cxnSp>
        <p:nvCxnSpPr>
          <p:cNvPr id="22" name="Straight Connector 21">
            <a:extLst>
              <a:ext uri="{FF2B5EF4-FFF2-40B4-BE49-F238E27FC236}">
                <a16:creationId xmlns:a16="http://schemas.microsoft.com/office/drawing/2014/main" id="{873A3C0D-4E23-6F9E-A754-88BE840B230A}"/>
              </a:ext>
            </a:extLst>
          </p:cNvPr>
          <p:cNvCxnSpPr>
            <a:cxnSpLocks/>
          </p:cNvCxnSpPr>
          <p:nvPr/>
        </p:nvCxnSpPr>
        <p:spPr>
          <a:xfrm flipV="1">
            <a:off x="7256512" y="5437284"/>
            <a:ext cx="1370943" cy="511996"/>
          </a:xfrm>
          <a:prstGeom prst="line">
            <a:avLst/>
          </a:prstGeom>
          <a:ln w="28575">
            <a:solidFill>
              <a:schemeClr val="tx1">
                <a:alpha val="35000"/>
              </a:schemeClr>
            </a:solidFill>
            <a:head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530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Effect transition="in" filter="fade">
                                      <p:cBhvr>
                                        <p:cTn id="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E2ADC131-9C99-5192-5283-7D4C9CC3806B}"/>
                  </a:ext>
                </a:extLst>
              </p:cNvPr>
              <p:cNvGraphicFramePr>
                <a:graphicFrameLocks noChangeAspect="1"/>
              </p:cNvGraphicFramePr>
              <p:nvPr>
                <p:extLst>
                  <p:ext uri="{D42A27DB-BD31-4B8C-83A1-F6EECF244321}">
                    <p14:modId xmlns:p14="http://schemas.microsoft.com/office/powerpoint/2010/main" val="3554661898"/>
                  </p:ext>
                </p:extLst>
              </p:nvPr>
            </p:nvGraphicFramePr>
            <p:xfrm>
              <a:off x="7275386" y="3791175"/>
              <a:ext cx="1268886" cy="1438025"/>
            </p:xfrm>
            <a:graphic>
              <a:graphicData uri="http://schemas.microsoft.com/office/drawing/2017/model3d">
                <am3d:model3d r:embed="rId3">
                  <am3d:spPr>
                    <a:xfrm>
                      <a:off x="0" y="0"/>
                      <a:ext cx="1268886" cy="1438025"/>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E2ADC131-9C99-5192-5283-7D4C9CC3806B}"/>
                  </a:ext>
                </a:extLst>
              </p:cNvPr>
              <p:cNvPicPr>
                <a:picLocks noGrp="1" noRot="1" noChangeAspect="1" noMove="1" noResize="1" noEditPoints="1" noAdjustHandles="1" noChangeArrowheads="1" noChangeShapeType="1" noCrop="1"/>
              </p:cNvPicPr>
              <p:nvPr/>
            </p:nvPicPr>
            <p:blipFill>
              <a:blip r:embed="rId4"/>
              <a:stretch>
                <a:fillRect/>
              </a:stretch>
            </p:blipFill>
            <p:spPr>
              <a:xfrm>
                <a:off x="7275386" y="3791175"/>
                <a:ext cx="1268886" cy="1438025"/>
              </a:xfrm>
              <a:prstGeom prst="rect">
                <a:avLst/>
              </a:prstGeom>
              <a:effectLst/>
            </p:spPr>
          </p:pic>
        </mc:Fallback>
      </mc:AlternateContent>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5123623" y="1361492"/>
            <a:ext cx="1944763"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恢复到</a:t>
            </a:r>
            <a:r>
              <a:rPr lang="en-US" altLang="zh-CN" sz="2000" b="1" dirty="0">
                <a:latin typeface="Yuanti TC" panose="02010600040101010101" pitchFamily="2" charset="-120"/>
                <a:ea typeface="Yuanti TC" panose="02010600040101010101" pitchFamily="2" charset="-120"/>
              </a:rPr>
              <a:t>IDLE</a:t>
            </a:r>
            <a:r>
              <a:rPr lang="zh-CN" altLang="en-US" sz="2000" b="1" dirty="0">
                <a:latin typeface="Yuanti TC" panose="02010600040101010101" pitchFamily="2" charset="-120"/>
                <a:ea typeface="Yuanti TC" panose="02010600040101010101" pitchFamily="2" charset="-120"/>
              </a:rPr>
              <a:t>状态</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163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8A6CE17-7AC8-8AE3-6083-742B8398B3D0}"/>
              </a:ext>
            </a:extLst>
          </p:cNvPr>
          <p:cNvSpPr txBox="1"/>
          <p:nvPr/>
        </p:nvSpPr>
        <p:spPr>
          <a:xfrm>
            <a:off x="479376" y="1536174"/>
            <a:ext cx="7704856" cy="3631763"/>
          </a:xfrm>
          <a:prstGeom prst="rect">
            <a:avLst/>
          </a:prstGeom>
          <a:noFill/>
        </p:spPr>
        <p:txBody>
          <a:bodyPr wrap="square" rtlCol="0">
            <a:spAutoFit/>
          </a:bodyPr>
          <a:lstStyle/>
          <a:p>
            <a:r>
              <a:rPr lang="en-CN" sz="2300" b="1" dirty="0">
                <a:latin typeface="Yuanti TC" panose="02010600040101010101" pitchFamily="2" charset="-120"/>
                <a:ea typeface="Yuanti TC" panose="02010600040101010101" pitchFamily="2" charset="-120"/>
              </a:rPr>
              <a:t>位移</a:t>
            </a:r>
          </a:p>
          <a:p>
            <a:r>
              <a:rPr lang="en-CN" sz="2300" dirty="0">
                <a:latin typeface="Yuanti TC" panose="02010600040101010101" pitchFamily="2" charset="-120"/>
                <a:ea typeface="Yuanti TC" panose="02010600040101010101" pitchFamily="2" charset="-120"/>
              </a:rPr>
              <a:t>X-Y平面</a:t>
            </a:r>
            <a:r>
              <a:rPr lang="zh-CN" altLang="en-US" sz="2300" dirty="0">
                <a:latin typeface="Yuanti TC" panose="02010600040101010101" pitchFamily="2" charset="-120"/>
                <a:ea typeface="Yuanti TC" panose="02010600040101010101" pitchFamily="2" charset="-120"/>
              </a:rPr>
              <a:t>：跟随眼动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X-Y</a:t>
            </a:r>
            <a:r>
              <a:rPr lang="zh-CN" altLang="en-US" sz="2300" dirty="0">
                <a:latin typeface="Yuanti TC" panose="02010600040101010101" pitchFamily="2" charset="-120"/>
                <a:ea typeface="Yuanti TC" panose="02010600040101010101" pitchFamily="2" charset="-120"/>
              </a:rPr>
              <a:t>平面的投影</a:t>
            </a:r>
            <a:endParaRPr lang="en-US" altLang="zh-CN" sz="2300" dirty="0">
              <a:latin typeface="Yuanti TC" panose="02010600040101010101" pitchFamily="2" charset="-120"/>
              <a:ea typeface="Yuanti TC" panose="02010600040101010101" pitchFamily="2" charset="-120"/>
            </a:endParaRPr>
          </a:p>
          <a:p>
            <a:r>
              <a:rPr lang="en-US" sz="2300" dirty="0" err="1">
                <a:latin typeface="Yuanti TC" panose="02010600040101010101" pitchFamily="2" charset="-120"/>
                <a:ea typeface="Yuanti TC" panose="02010600040101010101" pitchFamily="2" charset="-120"/>
              </a:rPr>
              <a:t>Z轴方向</a:t>
            </a:r>
            <a:r>
              <a:rPr lang="zh-CN" altLang="en-US" sz="2300" dirty="0">
                <a:latin typeface="Yuanti TC" panose="02010600040101010101" pitchFamily="2" charset="-120"/>
                <a:ea typeface="Yuanti TC" panose="02010600040101010101" pitchFamily="2" charset="-120"/>
              </a:rPr>
              <a:t>：跟随头部以</a:t>
            </a:r>
            <a:r>
              <a:rPr lang="en-US" altLang="zh-CN" sz="2300" dirty="0">
                <a:latin typeface="Yuanti TC" panose="02010600040101010101" pitchFamily="2" charset="-120"/>
                <a:ea typeface="Yuanti TC" panose="02010600040101010101" pitchFamily="2" charset="-120"/>
              </a:rPr>
              <a:t>Z</a:t>
            </a:r>
            <a:r>
              <a:rPr lang="zh-CN" altLang="en-US" sz="2300" dirty="0">
                <a:latin typeface="Yuanti TC" panose="02010600040101010101" pitchFamily="2" charset="-120"/>
                <a:ea typeface="Yuanti TC" panose="02010600040101010101" pitchFamily="2" charset="-120"/>
              </a:rPr>
              <a:t>轴为旋转轴的角度</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距离映射</a:t>
            </a:r>
            <a:endParaRPr lang="en-US" altLang="zh-CN" sz="2300" dirty="0">
              <a:latin typeface="Yuanti TC" panose="02010600040101010101" pitchFamily="2" charset="-120"/>
              <a:ea typeface="Yuanti TC" panose="02010600040101010101" pitchFamily="2" charset="-120"/>
            </a:endParaRPr>
          </a:p>
          <a:p>
            <a:endParaRPr lang="en-US" sz="2300" dirty="0">
              <a:latin typeface="Yuanti TC" panose="02010600040101010101" pitchFamily="2" charset="-120"/>
              <a:ea typeface="Yuanti TC" panose="02010600040101010101" pitchFamily="2" charset="-120"/>
            </a:endParaRPr>
          </a:p>
          <a:p>
            <a:r>
              <a:rPr lang="zh-CN" altLang="en-US" sz="2300" b="1" dirty="0">
                <a:latin typeface="Yuanti TC" panose="02010600040101010101" pitchFamily="2" charset="-120"/>
                <a:ea typeface="Yuanti TC" panose="02010600040101010101" pitchFamily="2" charset="-120"/>
              </a:rPr>
              <a:t>旋转</a:t>
            </a:r>
            <a:endParaRPr lang="en-US" altLang="zh-CN" sz="2300" b="1" dirty="0">
              <a:latin typeface="Yuanti TC" panose="02010600040101010101" pitchFamily="2" charset="-120"/>
              <a:ea typeface="Yuanti TC" panose="02010600040101010101" pitchFamily="2" charset="-120"/>
            </a:endParaRPr>
          </a:p>
          <a:p>
            <a:r>
              <a:rPr lang="en-US" altLang="zh-CN" sz="2300" dirty="0">
                <a:latin typeface="Yuanti TC" panose="02010600040101010101" pitchFamily="2" charset="-120"/>
                <a:ea typeface="Yuanti TC" panose="02010600040101010101" pitchFamily="2" charset="-120"/>
              </a:rPr>
              <a:t>X</a:t>
            </a:r>
            <a:r>
              <a:rPr lang="zh-CN" altLang="en-US" sz="2300" dirty="0">
                <a:latin typeface="Yuanti TC" panose="02010600040101010101" pitchFamily="2" charset="-120"/>
                <a:ea typeface="Yuanti TC" panose="02010600040101010101" pitchFamily="2" charset="-120"/>
              </a:rPr>
              <a:t>轴：跟随眼动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Y</a:t>
            </a:r>
            <a:r>
              <a:rPr lang="zh-CN" altLang="en-US" sz="2300" dirty="0">
                <a:latin typeface="Yuanti TC" panose="02010600040101010101" pitchFamily="2" charset="-120"/>
                <a:ea typeface="Yuanti TC" panose="02010600040101010101" pitchFamily="2" charset="-120"/>
              </a:rPr>
              <a:t>轴的投影距离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角度映射</a:t>
            </a:r>
            <a:endParaRPr lang="en-US" altLang="zh-CN" sz="2300" dirty="0">
              <a:latin typeface="Yuanti TC" panose="02010600040101010101" pitchFamily="2" charset="-120"/>
              <a:ea typeface="Yuanti TC" panose="02010600040101010101" pitchFamily="2" charset="-120"/>
            </a:endParaRPr>
          </a:p>
          <a:p>
            <a:r>
              <a:rPr lang="en-US" altLang="zh-CN" sz="2300" dirty="0">
                <a:latin typeface="Yuanti TC" panose="02010600040101010101" pitchFamily="2" charset="-120"/>
                <a:ea typeface="Yuanti TC" panose="02010600040101010101" pitchFamily="2" charset="-120"/>
              </a:rPr>
              <a:t>Y</a:t>
            </a:r>
            <a:r>
              <a:rPr lang="zh-CN" altLang="en-US" sz="2300" dirty="0">
                <a:latin typeface="Yuanti TC" panose="02010600040101010101" pitchFamily="2" charset="-120"/>
                <a:ea typeface="Yuanti TC" panose="02010600040101010101" pitchFamily="2" charset="-120"/>
              </a:rPr>
              <a:t>轴：跟随眼动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X</a:t>
            </a:r>
            <a:r>
              <a:rPr lang="zh-CN" altLang="en-US" sz="2300" dirty="0">
                <a:latin typeface="Yuanti TC" panose="02010600040101010101" pitchFamily="2" charset="-120"/>
                <a:ea typeface="Yuanti TC" panose="02010600040101010101" pitchFamily="2" charset="-120"/>
              </a:rPr>
              <a:t>轴的投影距离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角度映射</a:t>
            </a:r>
            <a:endParaRPr lang="en-US" altLang="zh-CN" sz="2300" dirty="0">
              <a:latin typeface="Yuanti TC" panose="02010600040101010101" pitchFamily="2" charset="-120"/>
              <a:ea typeface="Yuanti TC" panose="02010600040101010101" pitchFamily="2" charset="-120"/>
            </a:endParaRPr>
          </a:p>
          <a:p>
            <a:endParaRPr lang="en-US" sz="2300" dirty="0">
              <a:latin typeface="Yuanti TC" panose="02010600040101010101" pitchFamily="2" charset="-120"/>
              <a:ea typeface="Yuanti TC" panose="02010600040101010101" pitchFamily="2" charset="-120"/>
            </a:endParaRPr>
          </a:p>
          <a:p>
            <a:r>
              <a:rPr lang="zh-CN" altLang="en-US" sz="2300" b="1" dirty="0">
                <a:latin typeface="Yuanti TC" panose="02010600040101010101" pitchFamily="2" charset="-120"/>
                <a:ea typeface="Yuanti TC" panose="02010600040101010101" pitchFamily="2" charset="-120"/>
              </a:rPr>
              <a:t>缩放</a:t>
            </a:r>
            <a:endParaRPr lang="en-US" altLang="zh-CN" sz="2300" b="1" dirty="0">
              <a:latin typeface="Yuanti TC" panose="02010600040101010101" pitchFamily="2" charset="-120"/>
              <a:ea typeface="Yuanti TC" panose="02010600040101010101" pitchFamily="2" charset="-120"/>
            </a:endParaRPr>
          </a:p>
          <a:p>
            <a:r>
              <a:rPr lang="zh-CN" altLang="en-US" sz="2300" dirty="0">
                <a:latin typeface="Yuanti TC" panose="02010600040101010101" pitchFamily="2" charset="-120"/>
                <a:ea typeface="Yuanti TC" panose="02010600040101010101" pitchFamily="2" charset="-120"/>
              </a:rPr>
              <a:t>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CN" altLang="zh-CN" sz="2300" dirty="0">
                <a:latin typeface="Yuanti TC" panose="02010600040101010101" pitchFamily="2" charset="-120"/>
                <a:ea typeface="Yuanti TC" panose="02010600040101010101" pitchFamily="2" charset="-120"/>
              </a:rPr>
              <a:t>X</a:t>
            </a:r>
            <a:r>
              <a:rPr lang="zh-CN" altLang="en-CN" sz="2300" dirty="0">
                <a:latin typeface="Yuanti TC" panose="02010600040101010101" pitchFamily="2" charset="-120"/>
                <a:ea typeface="Yuanti TC" panose="02010600040101010101" pitchFamily="2" charset="-120"/>
              </a:rPr>
              <a:t>轴</a:t>
            </a:r>
            <a:r>
              <a:rPr lang="zh-CN" altLang="en-US" sz="2300" dirty="0">
                <a:latin typeface="Yuanti TC" panose="02010600040101010101" pitchFamily="2" charset="-120"/>
                <a:ea typeface="Yuanti TC" panose="02010600040101010101" pitchFamily="2" charset="-120"/>
              </a:rPr>
              <a:t>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缩放系数映射</a:t>
            </a:r>
            <a:endParaRPr lang="en-US" altLang="zh-CN" sz="2300" dirty="0">
              <a:latin typeface="Yuanti TC" panose="02010600040101010101" pitchFamily="2" charset="-120"/>
              <a:ea typeface="Yuanti TC" panose="02010600040101010101" pitchFamily="2" charset="-120"/>
            </a:endParaRPr>
          </a:p>
        </p:txBody>
      </p:sp>
      <p:pic>
        <p:nvPicPr>
          <p:cNvPr id="11" name="Picture 2" descr="空间直角坐标系- 快懂百科">
            <a:extLst>
              <a:ext uri="{FF2B5EF4-FFF2-40B4-BE49-F238E27FC236}">
                <a16:creationId xmlns:a16="http://schemas.microsoft.com/office/drawing/2014/main" id="{7C63828C-E3DB-05F6-C6B5-E78B4F984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348" y="1459229"/>
            <a:ext cx="3785652" cy="3785652"/>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2">
            <a:extLst>
              <a:ext uri="{FF2B5EF4-FFF2-40B4-BE49-F238E27FC236}">
                <a16:creationId xmlns:a16="http://schemas.microsoft.com/office/drawing/2014/main" id="{CCD445F5-5121-544A-FF28-E78196FC40D9}"/>
              </a:ext>
            </a:extLst>
          </p:cNvPr>
          <p:cNvSpPr>
            <a:spLocks noGrp="1"/>
          </p:cNvSpPr>
          <p:nvPr>
            <p:ph type="title"/>
          </p:nvPr>
        </p:nvSpPr>
        <p:spPr>
          <a:xfrm>
            <a:off x="321735" y="37267"/>
            <a:ext cx="11501967" cy="642937"/>
          </a:xfrm>
        </p:spPr>
        <p:txBody>
          <a:bodyPr/>
          <a:lstStyle/>
          <a:p>
            <a:r>
              <a:rPr lang="zh-CN" altLang="en-US" dirty="0"/>
              <a:t>二、技术路线</a:t>
            </a:r>
          </a:p>
        </p:txBody>
      </p:sp>
      <p:sp>
        <p:nvSpPr>
          <p:cNvPr id="13" name="内容占位符 1">
            <a:extLst>
              <a:ext uri="{FF2B5EF4-FFF2-40B4-BE49-F238E27FC236}">
                <a16:creationId xmlns:a16="http://schemas.microsoft.com/office/drawing/2014/main" id="{500ACBF9-B747-6476-0600-41876D8AAD07}"/>
              </a:ext>
            </a:extLst>
          </p:cNvPr>
          <p:cNvSpPr>
            <a:spLocks noGrp="1"/>
          </p:cNvSpPr>
          <p:nvPr>
            <p:ph idx="1"/>
          </p:nvPr>
        </p:nvSpPr>
        <p:spPr>
          <a:xfrm>
            <a:off x="336000" y="712800"/>
            <a:ext cx="11520000" cy="642937"/>
          </a:xfrm>
        </p:spPr>
        <p:txBody>
          <a:bodyPr/>
          <a:lstStyle/>
          <a:p>
            <a:r>
              <a:rPr lang="zh-CN" altLang="en-US" dirty="0"/>
              <a:t>对象操纵</a:t>
            </a:r>
            <a:endParaRPr lang="en-US" altLang="zh-CN" dirty="0"/>
          </a:p>
        </p:txBody>
      </p:sp>
    </p:spTree>
    <p:extLst>
      <p:ext uri="{BB962C8B-B14F-4D97-AF65-F5344CB8AC3E}">
        <p14:creationId xmlns:p14="http://schemas.microsoft.com/office/powerpoint/2010/main" val="3142179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三、实验设计</a:t>
            </a:r>
            <a:endParaRPr lang="en-US" altLang="zh-CN" sz="3800" b="1" dirty="0">
              <a:solidFill>
                <a:srgbClr val="FF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3516694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8" name="文本框 3">
            <a:extLst>
              <a:ext uri="{FF2B5EF4-FFF2-40B4-BE49-F238E27FC236}">
                <a16:creationId xmlns:a16="http://schemas.microsoft.com/office/drawing/2014/main" id="{3A7FF4A7-1A02-0E56-780E-D706F831D305}"/>
              </a:ext>
            </a:extLst>
          </p:cNvPr>
          <p:cNvSpPr txBox="1"/>
          <p:nvPr/>
        </p:nvSpPr>
        <p:spPr>
          <a:xfrm>
            <a:off x="677701" y="1916832"/>
            <a:ext cx="8586651" cy="2677656"/>
          </a:xfrm>
          <a:prstGeom prst="rect">
            <a:avLst/>
          </a:prstGeom>
          <a:noFill/>
        </p:spPr>
        <p:txBody>
          <a:bodyPr wrap="square" rtlCol="0">
            <a:spAutoFit/>
          </a:bodyPr>
          <a:lstStyle/>
          <a:p>
            <a:r>
              <a:rPr lang="zh-CN" altLang="en-US" sz="2400" dirty="0">
                <a:ea typeface="Yuanti SC" panose="02010600040101010101"/>
              </a:rPr>
              <a:t>单眼眨眼 </a:t>
            </a:r>
            <a:r>
              <a:rPr lang="en-US" altLang="zh-CN" sz="2400" dirty="0">
                <a:ea typeface="Yuanti SC" panose="02010600040101010101"/>
              </a:rPr>
              <a:t>or </a:t>
            </a:r>
            <a:r>
              <a:rPr lang="zh-CN" altLang="en-US" sz="2400" dirty="0">
                <a:ea typeface="Yuanti SC" panose="02010600040101010101"/>
              </a:rPr>
              <a:t>快速两次眨眼，哪种确认信号较好？</a:t>
            </a:r>
            <a:endParaRPr lang="en-US" altLang="zh-CN" sz="2400" dirty="0">
              <a:ea typeface="Yuanti SC" panose="02010600040101010101"/>
            </a:endParaRPr>
          </a:p>
          <a:p>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招募参试者</a:t>
            </a:r>
            <a:r>
              <a:rPr lang="en-US" altLang="zh-CN" sz="2400" dirty="0">
                <a:ea typeface="Yuanti SC" panose="02010600040101010101"/>
              </a:rPr>
              <a:t>6</a:t>
            </a:r>
            <a:r>
              <a:rPr lang="zh-CN" altLang="en-US" sz="2400" dirty="0">
                <a:ea typeface="Yuanti SC" panose="02010600040101010101"/>
              </a:rPr>
              <a:t>名（</a:t>
            </a:r>
            <a:r>
              <a:rPr lang="en-US" altLang="zh-CN" sz="2400" dirty="0">
                <a:ea typeface="Yuanti SC" panose="02010600040101010101"/>
              </a:rPr>
              <a:t>3</a:t>
            </a:r>
            <a:r>
              <a:rPr lang="zh-CN" altLang="en-US" sz="2400" dirty="0">
                <a:ea typeface="Yuanti SC" panose="02010600040101010101"/>
              </a:rPr>
              <a:t>男 </a:t>
            </a:r>
            <a:r>
              <a:rPr lang="en-US" altLang="zh-CN" sz="2400" dirty="0">
                <a:ea typeface="Yuanti SC" panose="02010600040101010101"/>
              </a:rPr>
              <a:t>+</a:t>
            </a:r>
            <a:r>
              <a:rPr lang="zh-CN" altLang="en-US" sz="2400" dirty="0">
                <a:ea typeface="Yuanti SC" panose="02010600040101010101"/>
              </a:rPr>
              <a:t> </a:t>
            </a:r>
            <a:r>
              <a:rPr lang="en-US" altLang="zh-CN" sz="2400" dirty="0">
                <a:ea typeface="Yuanti SC" panose="02010600040101010101"/>
              </a:rPr>
              <a:t>3</a:t>
            </a:r>
            <a:r>
              <a:rPr lang="zh-CN" altLang="en-US" sz="2400" dirty="0">
                <a:ea typeface="Yuanti SC" panose="02010600040101010101"/>
              </a:rPr>
              <a:t>女）</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每名参试者将在实验开始前填写第一个问卷</a:t>
            </a:r>
            <a:endParaRPr lang="en-US" altLang="zh-CN" sz="2400" dirty="0">
              <a:ea typeface="Yuanti SC" panose="02010600040101010101"/>
            </a:endParaRPr>
          </a:p>
          <a:p>
            <a:endParaRPr lang="en-US" altLang="zh-CN" sz="2400" dirty="0">
              <a:ea typeface="Yuanti SC" panose="02010600040101010101"/>
            </a:endParaRPr>
          </a:p>
          <a:p>
            <a:endParaRPr lang="zh-CN" altLang="en-US" sz="2400" dirty="0">
              <a:ea typeface="Yuanti SC" panose="02010600040101010101"/>
            </a:endParaRPr>
          </a:p>
        </p:txBody>
      </p:sp>
      <p:graphicFrame>
        <p:nvGraphicFramePr>
          <p:cNvPr id="9" name="表格 7">
            <a:extLst>
              <a:ext uri="{FF2B5EF4-FFF2-40B4-BE49-F238E27FC236}">
                <a16:creationId xmlns:a16="http://schemas.microsoft.com/office/drawing/2014/main" id="{BDF24593-34B8-37B2-6C8A-24BC37C4A954}"/>
              </a:ext>
            </a:extLst>
          </p:cNvPr>
          <p:cNvGraphicFramePr>
            <a:graphicFrameLocks noGrp="1"/>
          </p:cNvGraphicFramePr>
          <p:nvPr>
            <p:extLst>
              <p:ext uri="{D42A27DB-BD31-4B8C-83A1-F6EECF244321}">
                <p14:modId xmlns:p14="http://schemas.microsoft.com/office/powerpoint/2010/main" val="406799259"/>
              </p:ext>
            </p:extLst>
          </p:nvPr>
        </p:nvGraphicFramePr>
        <p:xfrm>
          <a:off x="336000" y="4567272"/>
          <a:ext cx="11560630" cy="949960"/>
        </p:xfrm>
        <a:graphic>
          <a:graphicData uri="http://schemas.openxmlformats.org/drawingml/2006/table">
            <a:tbl>
              <a:tblPr firstRow="1" bandRow="1">
                <a:tableStyleId>{5C22544A-7EE6-4342-B048-85BDC9FD1C3A}</a:tableStyleId>
              </a:tblPr>
              <a:tblGrid>
                <a:gridCol w="2312126">
                  <a:extLst>
                    <a:ext uri="{9D8B030D-6E8A-4147-A177-3AD203B41FA5}">
                      <a16:colId xmlns:a16="http://schemas.microsoft.com/office/drawing/2014/main" val="1709853551"/>
                    </a:ext>
                  </a:extLst>
                </a:gridCol>
                <a:gridCol w="2312126">
                  <a:extLst>
                    <a:ext uri="{9D8B030D-6E8A-4147-A177-3AD203B41FA5}">
                      <a16:colId xmlns:a16="http://schemas.microsoft.com/office/drawing/2014/main" val="3185618682"/>
                    </a:ext>
                  </a:extLst>
                </a:gridCol>
                <a:gridCol w="2312126">
                  <a:extLst>
                    <a:ext uri="{9D8B030D-6E8A-4147-A177-3AD203B41FA5}">
                      <a16:colId xmlns:a16="http://schemas.microsoft.com/office/drawing/2014/main" val="1333655729"/>
                    </a:ext>
                  </a:extLst>
                </a:gridCol>
                <a:gridCol w="2312126">
                  <a:extLst>
                    <a:ext uri="{9D8B030D-6E8A-4147-A177-3AD203B41FA5}">
                      <a16:colId xmlns:a16="http://schemas.microsoft.com/office/drawing/2014/main" val="2523576411"/>
                    </a:ext>
                  </a:extLst>
                </a:gridCol>
                <a:gridCol w="2312126">
                  <a:extLst>
                    <a:ext uri="{9D8B030D-6E8A-4147-A177-3AD203B41FA5}">
                      <a16:colId xmlns:a16="http://schemas.microsoft.com/office/drawing/2014/main" val="2580738479"/>
                    </a:ext>
                  </a:extLst>
                </a:gridCol>
              </a:tblGrid>
              <a:tr h="370840">
                <a:tc>
                  <a:txBody>
                    <a:bodyPr/>
                    <a:lstStyle/>
                    <a:p>
                      <a:pPr algn="ctr"/>
                      <a:r>
                        <a:rPr lang="zh-CN" altLang="en-US" sz="1600" dirty="0"/>
                        <a:t>性别</a:t>
                      </a:r>
                    </a:p>
                  </a:txBody>
                  <a:tcPr anchor="ctr"/>
                </a:tc>
                <a:tc>
                  <a:txBody>
                    <a:bodyPr/>
                    <a:lstStyle/>
                    <a:p>
                      <a:pPr algn="ctr"/>
                      <a:r>
                        <a:rPr lang="zh-CN" altLang="en-US" sz="1600" dirty="0"/>
                        <a:t>来源</a:t>
                      </a:r>
                    </a:p>
                  </a:txBody>
                  <a:tcPr anchor="ctr"/>
                </a:tc>
                <a:tc>
                  <a:txBody>
                    <a:bodyPr/>
                    <a:lstStyle/>
                    <a:p>
                      <a:pPr algn="ctr"/>
                      <a:r>
                        <a:rPr lang="zh-CN" altLang="en-US" sz="1600" dirty="0"/>
                        <a:t>年龄</a:t>
                      </a:r>
                    </a:p>
                  </a:txBody>
                  <a:tcPr anchor="ctr"/>
                </a:tc>
                <a:tc>
                  <a:txBody>
                    <a:bodyPr/>
                    <a:lstStyle/>
                    <a:p>
                      <a:pPr algn="ctr"/>
                      <a:r>
                        <a:rPr lang="en-US" altLang="zh-CN" sz="1600" dirty="0"/>
                        <a:t>VR</a:t>
                      </a:r>
                      <a:r>
                        <a:rPr lang="zh-CN" altLang="en-US" sz="1600" dirty="0"/>
                        <a:t>使用经验</a:t>
                      </a:r>
                    </a:p>
                  </a:txBody>
                  <a:tcPr anchor="ctr"/>
                </a:tc>
                <a:tc>
                  <a:txBody>
                    <a:bodyPr/>
                    <a:lstStyle/>
                    <a:p>
                      <a:pPr algn="ctr"/>
                      <a:r>
                        <a:rPr lang="zh-CN" altLang="en-US" sz="1600" dirty="0"/>
                        <a:t>能否自然地单眼眨眼</a:t>
                      </a:r>
                    </a:p>
                  </a:txBody>
                  <a:tcPr anchor="ctr"/>
                </a:tc>
                <a:extLst>
                  <a:ext uri="{0D108BD9-81ED-4DB2-BD59-A6C34878D82A}">
                    <a16:rowId xmlns:a16="http://schemas.microsoft.com/office/drawing/2014/main" val="1126041222"/>
                  </a:ext>
                </a:extLst>
              </a:tr>
              <a:tr h="370840">
                <a:tc>
                  <a:txBody>
                    <a:bodyPr/>
                    <a:lstStyle/>
                    <a:p>
                      <a:pPr algn="ctr"/>
                      <a:r>
                        <a:rPr lang="en-US" altLang="zh-CN" sz="1600" dirty="0"/>
                        <a:t>Boolean</a:t>
                      </a:r>
                      <a:endParaRPr lang="zh-CN" altLang="en-US" sz="1600" dirty="0"/>
                    </a:p>
                  </a:txBody>
                  <a:tcPr anchor="ctr"/>
                </a:tc>
                <a:tc>
                  <a:txBody>
                    <a:bodyPr/>
                    <a:lstStyle/>
                    <a:p>
                      <a:pPr algn="ctr"/>
                      <a:r>
                        <a:rPr lang="en-US" altLang="zh-CN" sz="1600" dirty="0"/>
                        <a:t>String</a:t>
                      </a:r>
                      <a:endParaRPr lang="zh-CN" altLang="en-US" sz="1600" dirty="0"/>
                    </a:p>
                  </a:txBody>
                  <a:tcPr anchor="ctr"/>
                </a:tc>
                <a:tc>
                  <a:txBody>
                    <a:bodyPr/>
                    <a:lstStyle/>
                    <a:p>
                      <a:pPr algn="ctr"/>
                      <a:r>
                        <a:rPr lang="en-US" altLang="zh-CN" sz="1600" dirty="0"/>
                        <a:t>Integer</a:t>
                      </a:r>
                      <a:endParaRPr lang="zh-CN" altLang="en-US" sz="1600" dirty="0"/>
                    </a:p>
                  </a:txBody>
                  <a:tcPr anchor="ctr"/>
                </a:tc>
                <a:tc>
                  <a:txBody>
                    <a:bodyPr/>
                    <a:lstStyle/>
                    <a:p>
                      <a:pPr algn="ctr"/>
                      <a:r>
                        <a:rPr lang="en-US" altLang="zh-CN" sz="1600" dirty="0"/>
                        <a:t>Enum {</a:t>
                      </a:r>
                      <a:r>
                        <a:rPr lang="zh-CN" altLang="en-US" sz="1600" dirty="0"/>
                        <a:t>从未用过，用过但不太熟悉，非常熟悉</a:t>
                      </a:r>
                      <a:r>
                        <a:rPr lang="en-US" altLang="zh-CN" sz="1600" dirty="0"/>
                        <a:t>}</a:t>
                      </a:r>
                    </a:p>
                  </a:txBody>
                  <a:tcPr anchor="ctr"/>
                </a:tc>
                <a:tc>
                  <a:txBody>
                    <a:bodyPr/>
                    <a:lstStyle/>
                    <a:p>
                      <a:pPr algn="ctr"/>
                      <a:r>
                        <a:rPr lang="en-US" altLang="zh-CN" sz="1600" dirty="0"/>
                        <a:t>Boolean</a:t>
                      </a:r>
                      <a:endParaRPr lang="zh-CN" altLang="en-US" sz="1600" dirty="0"/>
                    </a:p>
                  </a:txBody>
                  <a:tcPr anchor="ctr"/>
                </a:tc>
                <a:extLst>
                  <a:ext uri="{0D108BD9-81ED-4DB2-BD59-A6C34878D82A}">
                    <a16:rowId xmlns:a16="http://schemas.microsoft.com/office/drawing/2014/main" val="1691675135"/>
                  </a:ext>
                </a:extLst>
              </a:tr>
            </a:tbl>
          </a:graphicData>
        </a:graphic>
      </p:graphicFrame>
    </p:spTree>
    <p:extLst>
      <p:ext uri="{BB962C8B-B14F-4D97-AF65-F5344CB8AC3E}">
        <p14:creationId xmlns:p14="http://schemas.microsoft.com/office/powerpoint/2010/main" val="808137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68A5EEC9-F681-65D7-7FCF-C504747F3762}"/>
              </a:ext>
            </a:extLst>
          </p:cNvPr>
          <p:cNvSpPr txBox="1"/>
          <p:nvPr/>
        </p:nvSpPr>
        <p:spPr>
          <a:xfrm>
            <a:off x="757646" y="1619794"/>
            <a:ext cx="8586651"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a typeface="Yuanti SC" panose="02010600040101010101"/>
              </a:rPr>
              <a:t>每名参试者将执行同样的两个任务：</a:t>
            </a:r>
            <a:endParaRPr lang="en-US" altLang="zh-CN" sz="2400" dirty="0">
              <a:ea typeface="Yuanti SC" panose="02010600040101010101"/>
            </a:endParaRPr>
          </a:p>
          <a:p>
            <a:endParaRPr lang="en-US" altLang="zh-CN" sz="2400" dirty="0">
              <a:ea typeface="Yuanti SC" panose="02010600040101010101"/>
            </a:endParaRPr>
          </a:p>
          <a:p>
            <a:endParaRPr lang="zh-CN" altLang="en-US" sz="2400" dirty="0">
              <a:ea typeface="Yuanti SC" panose="02010600040101010101"/>
            </a:endParaRPr>
          </a:p>
        </p:txBody>
      </p:sp>
      <p:sp>
        <p:nvSpPr>
          <p:cNvPr id="5" name="Rectangle 1">
            <a:extLst>
              <a:ext uri="{FF2B5EF4-FFF2-40B4-BE49-F238E27FC236}">
                <a16:creationId xmlns:a16="http://schemas.microsoft.com/office/drawing/2014/main" id="{AF127418-64EC-34A6-0B21-ED61E2CCDC94}"/>
              </a:ext>
            </a:extLst>
          </p:cNvPr>
          <p:cNvSpPr>
            <a:spLocks noChangeArrowheads="1"/>
          </p:cNvSpPr>
          <p:nvPr/>
        </p:nvSpPr>
        <p:spPr bwMode="auto">
          <a:xfrm>
            <a:off x="1097280" y="2394125"/>
            <a:ext cx="881307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effectLst/>
                <a:latin typeface="Open Sans" panose="020B0606030504020204" pitchFamily="34" charset="0"/>
                <a:cs typeface="Open Sans" panose="020B0606030504020204" pitchFamily="34" charset="0"/>
              </a:rPr>
              <a:t>任务一：单眼眨眼</a:t>
            </a:r>
            <a:endParaRPr kumimoji="0" lang="zh-CN" altLang="zh-CN" sz="11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Open Sans" panose="020B0606030504020204" pitchFamily="34" charset="0"/>
                <a:cs typeface="Open Sans" panose="020B0606030504020204" pitchFamily="34" charset="0"/>
              </a:rPr>
              <a:t>随机依次出现20个小球，使用单眼眨眼作为信号尽快消灭它们。</a:t>
            </a:r>
            <a:endParaRPr kumimoji="0" lang="zh-CN" altLang="zh-CN" sz="3200" b="0" i="0" u="none" strike="noStrike" cap="none" normalizeH="0" baseline="0" dirty="0">
              <a:ln>
                <a:noFill/>
              </a:ln>
              <a:effectLst/>
              <a:latin typeface="Arial" panose="020B0604020202020204" pitchFamily="34" charset="0"/>
            </a:endParaRPr>
          </a:p>
        </p:txBody>
      </p:sp>
      <p:sp>
        <p:nvSpPr>
          <p:cNvPr id="6" name="Rectangle 2">
            <a:extLst>
              <a:ext uri="{FF2B5EF4-FFF2-40B4-BE49-F238E27FC236}">
                <a16:creationId xmlns:a16="http://schemas.microsoft.com/office/drawing/2014/main" id="{F923CAEA-2EDD-1C7E-948E-11BD5CCCF968}"/>
              </a:ext>
            </a:extLst>
          </p:cNvPr>
          <p:cNvSpPr>
            <a:spLocks noChangeArrowheads="1"/>
          </p:cNvSpPr>
          <p:nvPr/>
        </p:nvSpPr>
        <p:spPr bwMode="auto">
          <a:xfrm>
            <a:off x="1097280" y="3460203"/>
            <a:ext cx="79143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effectLst/>
                <a:latin typeface="Open Sans" panose="020B0606030504020204" pitchFamily="34" charset="0"/>
                <a:cs typeface="Open Sans" panose="020B0606030504020204" pitchFamily="34" charset="0"/>
              </a:rPr>
              <a:t>任务二：快速两次眨眼</a:t>
            </a:r>
            <a:endParaRPr kumimoji="0" lang="zh-CN" altLang="zh-CN" sz="11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Open Sans" panose="020B0606030504020204" pitchFamily="34" charset="0"/>
                <a:cs typeface="Open Sans" panose="020B0606030504020204" pitchFamily="34" charset="0"/>
              </a:rPr>
              <a:t>随机依次出现20个小球，使用快速两次眨眼作为信号尽快消灭它们。</a:t>
            </a:r>
            <a:endParaRPr kumimoji="0" lang="zh-CN" altLang="zh-CN" sz="3200" b="0" i="0" u="none" strike="noStrike" cap="none" normalizeH="0" baseline="0" dirty="0">
              <a:ln>
                <a:noFill/>
              </a:ln>
              <a:effectLst/>
              <a:latin typeface="Arial" panose="020B0604020202020204" pitchFamily="34" charset="0"/>
            </a:endParaRPr>
          </a:p>
        </p:txBody>
      </p:sp>
      <p:sp>
        <p:nvSpPr>
          <p:cNvPr id="7" name="Rectangle 3">
            <a:extLst>
              <a:ext uri="{FF2B5EF4-FFF2-40B4-BE49-F238E27FC236}">
                <a16:creationId xmlns:a16="http://schemas.microsoft.com/office/drawing/2014/main" id="{A290C32E-F0D4-5DB4-34DE-719633468782}"/>
              </a:ext>
            </a:extLst>
          </p:cNvPr>
          <p:cNvSpPr>
            <a:spLocks noChangeArrowheads="1"/>
          </p:cNvSpPr>
          <p:nvPr/>
        </p:nvSpPr>
        <p:spPr bwMode="auto">
          <a:xfrm>
            <a:off x="631371" y="4668624"/>
            <a:ext cx="10929258" cy="1487506"/>
          </a:xfrm>
          <a:prstGeom prst="rect">
            <a:avLst/>
          </a:prstGeom>
          <a:solidFill>
            <a:schemeClr val="bg1">
              <a:lumMod val="85000"/>
            </a:schemeClr>
          </a:solidFill>
          <a:ln>
            <a:noFill/>
          </a:ln>
          <a:effectLst/>
        </p:spPr>
        <p:txBody>
          <a:bodyPr vert="horz" wrap="squar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注意事项：</a:t>
            </a:r>
            <a:endParaRPr kumimoji="0" lang="zh-CN" altLang="zh-CN" sz="1100" b="0" i="0" u="none" strike="noStrike" cap="none" normalizeH="0" baseline="0" dirty="0">
              <a:ln>
                <a:noFill/>
              </a:ln>
              <a:solidFill>
                <a:schemeClr val="tx1"/>
              </a:solidFill>
              <a:effectLst/>
              <a:ea typeface="Yuanti SC" panose="02010600040101010101"/>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每个小球只有在参与者瞄准并且发出确认信号后才能消灭；</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下一个小球只有在当前小球被消灭后才生成；</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在每次</a:t>
            </a:r>
            <a:r>
              <a:rPr kumimoji="0" lang="zh-CN" altLang="zh-CN" sz="2000" b="1"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发出确认信号前</a:t>
            </a: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，参与者</a:t>
            </a:r>
            <a:r>
              <a:rPr kumimoji="0" lang="zh-CN" altLang="zh-CN" sz="2000" b="1"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必须按下一次键盘上的空格键</a:t>
            </a: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，以记录实际的信号尝试次数；</a:t>
            </a:r>
          </a:p>
        </p:txBody>
      </p:sp>
    </p:spTree>
    <p:extLst>
      <p:ext uri="{BB962C8B-B14F-4D97-AF65-F5344CB8AC3E}">
        <p14:creationId xmlns:p14="http://schemas.microsoft.com/office/powerpoint/2010/main" val="1052171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8" name="无标题视频 (2)">
            <a:hlinkClick r:id="" action="ppaction://media"/>
            <a:extLst>
              <a:ext uri="{FF2B5EF4-FFF2-40B4-BE49-F238E27FC236}">
                <a16:creationId xmlns:a16="http://schemas.microsoft.com/office/drawing/2014/main" id="{9A3570FE-EE90-90DC-1FEF-F9A9637103D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54137" t="24102" b="3575"/>
          <a:stretch/>
        </p:blipFill>
        <p:spPr>
          <a:xfrm>
            <a:off x="3457985" y="1628800"/>
            <a:ext cx="5276030"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6048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4E7839DF-07BD-4CD8-3441-C7EF5F5BD13B}"/>
              </a:ext>
            </a:extLst>
          </p:cNvPr>
          <p:cNvSpPr txBox="1"/>
          <p:nvPr/>
        </p:nvSpPr>
        <p:spPr>
          <a:xfrm>
            <a:off x="714103" y="1772816"/>
            <a:ext cx="10763794"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a typeface="Yuanti SC" panose="02010600040101010101"/>
              </a:rPr>
              <a:t>实验完成后，每名参试者将分别针对两种确认信号完成</a:t>
            </a:r>
            <a:r>
              <a:rPr lang="en-US" altLang="zh-CN" sz="2400" dirty="0">
                <a:ea typeface="Yuanti SC" panose="02010600040101010101"/>
              </a:rPr>
              <a:t>NASA-TLX</a:t>
            </a:r>
          </a:p>
          <a:p>
            <a:pPr marL="342900" indent="-342900">
              <a:buFont typeface="Arial" panose="020B0604020202020204" pitchFamily="34" charset="0"/>
              <a:buChar char="•"/>
            </a:pPr>
            <a:r>
              <a:rPr lang="zh-CN" altLang="en-US" sz="2400" dirty="0">
                <a:ea typeface="Yuanti SC" panose="02010600040101010101"/>
              </a:rPr>
              <a:t>实验评估指标</a:t>
            </a:r>
          </a:p>
          <a:p>
            <a:endParaRPr lang="zh-CN" altLang="en-US" sz="2400" dirty="0">
              <a:ea typeface="Yuanti SC" panose="02010600040101010101"/>
            </a:endParaRPr>
          </a:p>
        </p:txBody>
      </p:sp>
      <p:sp>
        <p:nvSpPr>
          <p:cNvPr id="5" name="Rectangle 1">
            <a:extLst>
              <a:ext uri="{FF2B5EF4-FFF2-40B4-BE49-F238E27FC236}">
                <a16:creationId xmlns:a16="http://schemas.microsoft.com/office/drawing/2014/main" id="{A75D6194-275E-407F-3DE1-5FD04423B09A}"/>
              </a:ext>
            </a:extLst>
          </p:cNvPr>
          <p:cNvSpPr>
            <a:spLocks noChangeArrowheads="1"/>
          </p:cNvSpPr>
          <p:nvPr/>
        </p:nvSpPr>
        <p:spPr bwMode="auto">
          <a:xfrm>
            <a:off x="1203959" y="2685386"/>
            <a:ext cx="9444446" cy="258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任务完成时间</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使用时的</a:t>
            </a:r>
            <a:r>
              <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task-load</a:t>
            </a: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a:t>
            </a:r>
            <a:r>
              <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NASA-TLX</a:t>
            </a: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信号反馈精确系数（Feedback Accuracy Index, FAI）</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lvl="1" algn="ctr" defTabSz="914400"/>
            <a:r>
              <a:rPr kumimoji="0" lang="zh-CN" altLang="zh-CN" sz="2000" b="0" i="0" u="none" strike="noStrike" cap="none" normalizeH="0" baseline="0" dirty="0">
                <a:ln>
                  <a:noFill/>
                </a:ln>
                <a:solidFill>
                  <a:schemeClr val="bg1">
                    <a:lumMod val="50000"/>
                  </a:schemeClr>
                </a:solidFill>
                <a:effectLst/>
                <a:latin typeface="Times New Roman" panose="02020603050405020304" pitchFamily="18" charset="0"/>
                <a:ea typeface="Yuanti SC" panose="02010600040101010101"/>
                <a:cs typeface="Times New Roman" panose="02020603050405020304" pitchFamily="18" charset="0"/>
              </a:rPr>
              <a:t>FAI = 消灭小球数 / 实际信号尝试次数</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我们采用曼</a:t>
            </a:r>
            <a:r>
              <a:rPr lang="en-US" altLang="zh-CN" sz="2000" dirty="0">
                <a:solidFill>
                  <a:srgbClr val="333333"/>
                </a:solidFill>
                <a:latin typeface="Open Sans" panose="020B0606030504020204" pitchFamily="34" charset="0"/>
                <a:ea typeface="Yuanti SC" panose="02010600040101010101"/>
                <a:cs typeface="Open Sans" panose="020B0606030504020204" pitchFamily="34" charset="0"/>
              </a:rPr>
              <a:t>-</a:t>
            </a: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惠特尼</a:t>
            </a:r>
            <a:r>
              <a:rPr lang="en-US" altLang="zh-CN" sz="2000" dirty="0">
                <a:solidFill>
                  <a:srgbClr val="333333"/>
                </a:solidFill>
                <a:latin typeface="Open Sans" panose="020B0606030504020204" pitchFamily="34" charset="0"/>
                <a:ea typeface="Yuanti SC" panose="02010600040101010101"/>
                <a:cs typeface="Open Sans" panose="020B0606030504020204" pitchFamily="34" charset="0"/>
              </a:rPr>
              <a:t>U</a:t>
            </a: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检验来分析数据的显著差异性。</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p:txBody>
      </p:sp>
    </p:spTree>
    <p:extLst>
      <p:ext uri="{BB962C8B-B14F-4D97-AF65-F5344CB8AC3E}">
        <p14:creationId xmlns:p14="http://schemas.microsoft.com/office/powerpoint/2010/main" val="3523897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6" name="TextBox 5">
            <a:extLst>
              <a:ext uri="{FF2B5EF4-FFF2-40B4-BE49-F238E27FC236}">
                <a16:creationId xmlns:a16="http://schemas.microsoft.com/office/drawing/2014/main" id="{0A6E893A-7443-36AF-DBAD-F10D9D47208A}"/>
              </a:ext>
            </a:extLst>
          </p:cNvPr>
          <p:cNvSpPr txBox="1"/>
          <p:nvPr/>
        </p:nvSpPr>
        <p:spPr>
          <a:xfrm>
            <a:off x="2279576" y="4870901"/>
            <a:ext cx="6117770" cy="646331"/>
          </a:xfrm>
          <a:prstGeom prst="rect">
            <a:avLst/>
          </a:prstGeom>
          <a:noFill/>
        </p:spPr>
        <p:txBody>
          <a:bodyPr wrap="square">
            <a:spAutoFit/>
          </a:bodyPr>
          <a:lstStyle/>
          <a:p>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曼</a:t>
            </a:r>
            <a:r>
              <a:rPr lang="en-US" altLang="zh-CN" sz="1800" dirty="0">
                <a:solidFill>
                  <a:srgbClr val="333333"/>
                </a:solidFill>
                <a:latin typeface="Open Sans" panose="020B0606030504020204" pitchFamily="34" charset="0"/>
                <a:ea typeface="Yuanti SC" panose="02010600040101010101"/>
                <a:cs typeface="Open Sans" panose="020B0606030504020204" pitchFamily="34" charset="0"/>
              </a:rPr>
              <a:t>-</a:t>
            </a:r>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惠特尼</a:t>
            </a:r>
            <a:r>
              <a:rPr lang="en-US" altLang="zh-CN" sz="1800" dirty="0">
                <a:solidFill>
                  <a:srgbClr val="333333"/>
                </a:solidFill>
                <a:latin typeface="Open Sans" panose="020B0606030504020204" pitchFamily="34" charset="0"/>
                <a:ea typeface="Yuanti SC" panose="02010600040101010101"/>
                <a:cs typeface="Open Sans" panose="020B0606030504020204" pitchFamily="34" charset="0"/>
              </a:rPr>
              <a:t>U</a:t>
            </a:r>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检验</a:t>
            </a:r>
            <a:r>
              <a:rPr lang="zh-CN" altLang="en-US" dirty="0">
                <a:solidFill>
                  <a:srgbClr val="333333"/>
                </a:solidFill>
                <a:latin typeface="Open Sans" panose="020B0606030504020204" pitchFamily="34" charset="0"/>
                <a:ea typeface="Yuanti SC" panose="02010600040101010101"/>
                <a:cs typeface="Open Sans" panose="020B0606030504020204" pitchFamily="34" charset="0"/>
              </a:rPr>
              <a:t>：</a:t>
            </a:r>
            <a:endParaRPr lang="en-US" altLang="zh-CN" dirty="0">
              <a:solidFill>
                <a:srgbClr val="333333"/>
              </a:solidFill>
              <a:latin typeface="Open Sans" panose="020B0606030504020204" pitchFamily="34" charset="0"/>
              <a:ea typeface="Yuanti SC" panose="02010600040101010101"/>
              <a:cs typeface="Open Sans" panose="020B0606030504020204" pitchFamily="34" charset="0"/>
            </a:endParaRPr>
          </a:p>
          <a:p>
            <a:endParaRPr lang="en-CN" dirty="0"/>
          </a:p>
        </p:txBody>
      </p:sp>
      <p:graphicFrame>
        <p:nvGraphicFramePr>
          <p:cNvPr id="7" name="Table 6">
            <a:extLst>
              <a:ext uri="{FF2B5EF4-FFF2-40B4-BE49-F238E27FC236}">
                <a16:creationId xmlns:a16="http://schemas.microsoft.com/office/drawing/2014/main" id="{47E63657-027B-27F9-0BC8-F536B33E8FBC}"/>
              </a:ext>
            </a:extLst>
          </p:cNvPr>
          <p:cNvGraphicFramePr>
            <a:graphicFrameLocks noGrp="1"/>
          </p:cNvGraphicFramePr>
          <p:nvPr>
            <p:extLst>
              <p:ext uri="{D42A27DB-BD31-4B8C-83A1-F6EECF244321}">
                <p14:modId xmlns:p14="http://schemas.microsoft.com/office/powerpoint/2010/main" val="635487169"/>
              </p:ext>
            </p:extLst>
          </p:nvPr>
        </p:nvGraphicFramePr>
        <p:xfrm>
          <a:off x="2220290" y="5367874"/>
          <a:ext cx="7704855" cy="1112520"/>
        </p:xfrm>
        <a:graphic>
          <a:graphicData uri="http://schemas.openxmlformats.org/drawingml/2006/table">
            <a:tbl>
              <a:tblPr firstRow="1" bandRow="1">
                <a:tableStyleId>{5C22544A-7EE6-4342-B048-85BDC9FD1C3A}</a:tableStyleId>
              </a:tblPr>
              <a:tblGrid>
                <a:gridCol w="2520280">
                  <a:extLst>
                    <a:ext uri="{9D8B030D-6E8A-4147-A177-3AD203B41FA5}">
                      <a16:colId xmlns:a16="http://schemas.microsoft.com/office/drawing/2014/main" val="1320969940"/>
                    </a:ext>
                  </a:extLst>
                </a:gridCol>
                <a:gridCol w="2520280">
                  <a:extLst>
                    <a:ext uri="{9D8B030D-6E8A-4147-A177-3AD203B41FA5}">
                      <a16:colId xmlns:a16="http://schemas.microsoft.com/office/drawing/2014/main" val="4236711059"/>
                    </a:ext>
                  </a:extLst>
                </a:gridCol>
                <a:gridCol w="2664295">
                  <a:extLst>
                    <a:ext uri="{9D8B030D-6E8A-4147-A177-3AD203B41FA5}">
                      <a16:colId xmlns:a16="http://schemas.microsoft.com/office/drawing/2014/main" val="1931628677"/>
                    </a:ext>
                  </a:extLst>
                </a:gridCol>
              </a:tblGrid>
              <a:tr h="370840">
                <a:tc gridSpan="3">
                  <a:txBody>
                    <a:bodyPr/>
                    <a:lstStyle/>
                    <a:p>
                      <a:pPr algn="ctr"/>
                      <a:r>
                        <a:rPr lang="en-CN" sz="1200" dirty="0"/>
                        <a:t>单眼眨眼</a:t>
                      </a:r>
                      <a:r>
                        <a:rPr lang="zh-CN" altLang="en-US" sz="1200" dirty="0"/>
                        <a:t> </a:t>
                      </a:r>
                      <a:r>
                        <a:rPr lang="en-US" altLang="zh-CN" sz="1200" dirty="0"/>
                        <a:t>&amp;</a:t>
                      </a:r>
                      <a:r>
                        <a:rPr lang="zh-CN" altLang="en-US" sz="1200" dirty="0"/>
                        <a:t> </a:t>
                      </a:r>
                      <a:r>
                        <a:rPr lang="en-CN" sz="1200" dirty="0"/>
                        <a:t>快速两次眨眼</a:t>
                      </a:r>
                    </a:p>
                  </a:txBody>
                  <a:tcPr anchor="ctr"/>
                </a:tc>
                <a:tc hMerge="1">
                  <a:txBody>
                    <a:bodyPr/>
                    <a:lstStyle/>
                    <a:p>
                      <a:pPr algn="ctr"/>
                      <a:endParaRPr lang="en-CN" sz="1200" dirty="0"/>
                    </a:p>
                  </a:txBody>
                  <a:tcPr anchor="ctr"/>
                </a:tc>
                <a:tc hMerge="1">
                  <a:txBody>
                    <a:bodyPr/>
                    <a:lstStyle/>
                    <a:p>
                      <a:pPr algn="ctr"/>
                      <a:endParaRPr lang="en-CN" sz="1200" dirty="0"/>
                    </a:p>
                  </a:txBody>
                  <a:tcPr anchor="ctr"/>
                </a:tc>
                <a:extLst>
                  <a:ext uri="{0D108BD9-81ED-4DB2-BD59-A6C34878D82A}">
                    <a16:rowId xmlns:a16="http://schemas.microsoft.com/office/drawing/2014/main" val="268760690"/>
                  </a:ext>
                </a:extLst>
              </a:tr>
              <a:tr h="370840">
                <a:tc>
                  <a:txBody>
                    <a:bodyPr/>
                    <a:lstStyle/>
                    <a:p>
                      <a:pPr algn="ctr"/>
                      <a:r>
                        <a:rPr lang="en-CN" sz="1200" dirty="0"/>
                        <a:t>任务完成时间</a:t>
                      </a:r>
                      <a:r>
                        <a:rPr lang="zh-CN" altLang="en-US" sz="1200" dirty="0"/>
                        <a:t> </a:t>
                      </a:r>
                      <a:r>
                        <a:rPr lang="en-US" altLang="zh-CN" sz="1200" dirty="0"/>
                        <a:t>(</a:t>
                      </a:r>
                      <a:r>
                        <a:rPr lang="en-US" altLang="zh-CN" sz="1200" dirty="0" err="1"/>
                        <a:t>ms</a:t>
                      </a:r>
                      <a:r>
                        <a:rPr lang="en-US" altLang="zh-CN" sz="1200" dirty="0"/>
                        <a:t>)</a:t>
                      </a:r>
                      <a:endParaRPr lang="en-CN" sz="1200" dirty="0"/>
                    </a:p>
                  </a:txBody>
                  <a:tcPr anchor="ctr"/>
                </a:tc>
                <a:tc>
                  <a:txBody>
                    <a:bodyPr/>
                    <a:lstStyle/>
                    <a:p>
                      <a:pPr algn="ctr"/>
                      <a:r>
                        <a:rPr lang="en-CN" sz="1200" dirty="0"/>
                        <a:t>NASA</a:t>
                      </a:r>
                      <a:r>
                        <a:rPr lang="en-US" altLang="zh-CN" sz="1200" dirty="0"/>
                        <a:t>-TLX</a:t>
                      </a:r>
                      <a:endParaRPr lang="en-CN" sz="1200" dirty="0"/>
                    </a:p>
                  </a:txBody>
                  <a:tcPr anchor="ctr"/>
                </a:tc>
                <a:tc>
                  <a:txBody>
                    <a:bodyPr/>
                    <a:lstStyle/>
                    <a:p>
                      <a:pPr algn="ctr"/>
                      <a:r>
                        <a:rPr lang="en-CN" sz="1200" dirty="0"/>
                        <a:t>FAI</a:t>
                      </a:r>
                    </a:p>
                  </a:txBody>
                  <a:tcPr anchor="ctr"/>
                </a:tc>
                <a:extLst>
                  <a:ext uri="{0D108BD9-81ED-4DB2-BD59-A6C34878D82A}">
                    <a16:rowId xmlns:a16="http://schemas.microsoft.com/office/drawing/2014/main" val="2878710409"/>
                  </a:ext>
                </a:extLst>
              </a:tr>
              <a:tr h="370840">
                <a:tc>
                  <a:txBody>
                    <a:bodyPr/>
                    <a:lstStyle/>
                    <a:p>
                      <a:pPr algn="ctr"/>
                      <a:r>
                        <a:rPr lang="zh-CN" altLang="en-US" sz="1200" dirty="0"/>
                        <a:t>存在显著差异（</a:t>
                      </a:r>
                      <a:r>
                        <a:rPr lang="en-US" sz="1200" dirty="0"/>
                        <a:t>U = 18，p &lt; 0.05）</a:t>
                      </a:r>
                      <a:endParaRPr lang="en-CN" sz="1200" dirty="0"/>
                    </a:p>
                  </a:txBody>
                  <a:tcPr anchor="ctr"/>
                </a:tc>
                <a:tc>
                  <a:txBody>
                    <a:bodyPr/>
                    <a:lstStyle/>
                    <a:p>
                      <a:pPr algn="ctr"/>
                      <a:r>
                        <a:rPr lang="zh-CN" altLang="en-US" sz="1200" dirty="0"/>
                        <a:t>存在显著差异（</a:t>
                      </a:r>
                      <a:r>
                        <a:rPr lang="en-US" sz="1200" dirty="0"/>
                        <a:t>U = 42，p &lt; 0.05）</a:t>
                      </a:r>
                      <a:endParaRPr lang="en-CN" sz="1200" dirty="0"/>
                    </a:p>
                  </a:txBody>
                  <a:tcPr anchor="ctr"/>
                </a:tc>
                <a:tc>
                  <a:txBody>
                    <a:bodyPr/>
                    <a:lstStyle/>
                    <a:p>
                      <a:pPr algn="ctr"/>
                      <a:r>
                        <a:rPr lang="zh-CN" altLang="en-US" sz="1200" dirty="0"/>
                        <a:t>存在显著差异（</a:t>
                      </a:r>
                      <a:r>
                        <a:rPr lang="en-US" sz="1200" dirty="0"/>
                        <a:t>U = 15.5，p &lt; 0.05）</a:t>
                      </a:r>
                      <a:endParaRPr lang="en-CN" sz="1200" dirty="0"/>
                    </a:p>
                  </a:txBody>
                  <a:tcPr anchor="ctr"/>
                </a:tc>
                <a:extLst>
                  <a:ext uri="{0D108BD9-81ED-4DB2-BD59-A6C34878D82A}">
                    <a16:rowId xmlns:a16="http://schemas.microsoft.com/office/drawing/2014/main" val="3328378687"/>
                  </a:ext>
                </a:extLst>
              </a:tr>
            </a:tbl>
          </a:graphicData>
        </a:graphic>
      </p:graphicFrame>
      <p:pic>
        <p:nvPicPr>
          <p:cNvPr id="8" name="Picture 7">
            <a:extLst>
              <a:ext uri="{FF2B5EF4-FFF2-40B4-BE49-F238E27FC236}">
                <a16:creationId xmlns:a16="http://schemas.microsoft.com/office/drawing/2014/main" id="{D43CC2C0-B923-9B94-1509-48EBBD57898C}"/>
              </a:ext>
            </a:extLst>
          </p:cNvPr>
          <p:cNvPicPr>
            <a:picLocks noChangeAspect="1"/>
          </p:cNvPicPr>
          <p:nvPr/>
        </p:nvPicPr>
        <p:blipFill>
          <a:blip r:embed="rId3"/>
          <a:stretch>
            <a:fillRect/>
          </a:stretch>
        </p:blipFill>
        <p:spPr>
          <a:xfrm>
            <a:off x="2151314" y="1355737"/>
            <a:ext cx="7889371" cy="3369200"/>
          </a:xfrm>
          <a:prstGeom prst="rect">
            <a:avLst/>
          </a:prstGeom>
        </p:spPr>
      </p:pic>
    </p:spTree>
    <p:extLst>
      <p:ext uri="{BB962C8B-B14F-4D97-AF65-F5344CB8AC3E}">
        <p14:creationId xmlns:p14="http://schemas.microsoft.com/office/powerpoint/2010/main" val="2221144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2</a:t>
            </a:r>
            <a:r>
              <a:rPr lang="zh-CN" altLang="en-US" dirty="0"/>
              <a:t>：眼动操纵注视停留检测优化</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6" name="文本框 3">
            <a:extLst>
              <a:ext uri="{FF2B5EF4-FFF2-40B4-BE49-F238E27FC236}">
                <a16:creationId xmlns:a16="http://schemas.microsoft.com/office/drawing/2014/main" id="{BE360CA7-BBA0-83E2-C26A-5D37F7FA091A}"/>
              </a:ext>
            </a:extLst>
          </p:cNvPr>
          <p:cNvSpPr txBox="1"/>
          <p:nvPr/>
        </p:nvSpPr>
        <p:spPr>
          <a:xfrm>
            <a:off x="677701" y="1916832"/>
            <a:ext cx="11514299" cy="3785652"/>
          </a:xfrm>
          <a:prstGeom prst="rect">
            <a:avLst/>
          </a:prstGeom>
          <a:noFill/>
        </p:spPr>
        <p:txBody>
          <a:bodyPr wrap="square" rtlCol="0">
            <a:spAutoFit/>
          </a:bodyPr>
          <a:lstStyle/>
          <a:p>
            <a:r>
              <a:rPr lang="zh-CN" altLang="en-US" sz="2400" dirty="0">
                <a:ea typeface="Yuanti SC" panose="02010600040101010101"/>
              </a:rPr>
              <a:t>是否有必要引入眼动操纵注视停留检测的优化？</a:t>
            </a:r>
            <a:endParaRPr lang="en-US" altLang="zh-CN" sz="2400" dirty="0">
              <a:ea typeface="Yuanti SC" panose="02010600040101010101"/>
            </a:endParaRPr>
          </a:p>
          <a:p>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此次实验的实验组和先导实验 </a:t>
            </a:r>
            <a:r>
              <a:rPr lang="en-US" altLang="zh-CN" sz="2400" dirty="0">
                <a:ea typeface="Yuanti SC" panose="02010600040101010101"/>
              </a:rPr>
              <a:t>1 </a:t>
            </a:r>
            <a:r>
              <a:rPr lang="zh-CN" altLang="en-US" sz="2400" dirty="0">
                <a:ea typeface="Yuanti SC" panose="02010600040101010101"/>
              </a:rPr>
              <a:t>一致。</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每名参试者将分两次完成同样的一个任务</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任务内容和先导实验 </a:t>
            </a:r>
            <a:r>
              <a:rPr lang="en-US" altLang="zh-CN" sz="2400" dirty="0">
                <a:ea typeface="Yuanti SC" panose="02010600040101010101"/>
              </a:rPr>
              <a:t>1 </a:t>
            </a:r>
            <a:r>
              <a:rPr lang="zh-CN" altLang="en-US" sz="2400" dirty="0">
                <a:ea typeface="Yuanti SC" panose="02010600040101010101"/>
              </a:rPr>
              <a:t>一致</a:t>
            </a:r>
            <a:endParaRPr lang="en-US" altLang="zh-CN" sz="2400" dirty="0">
              <a:ea typeface="Yuanti SC" panose="02010600040101010101"/>
            </a:endParaRPr>
          </a:p>
          <a:p>
            <a:pPr marL="342900" indent="-342900">
              <a:buFont typeface="Arial" panose="020B0604020202020204" pitchFamily="34" charset="0"/>
              <a:buChar char="•"/>
            </a:pPr>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在实验完成后，每名参试者将分别针对两次任务完成一个</a:t>
            </a:r>
            <a:r>
              <a:rPr lang="en-US" altLang="zh-CN" sz="2400" dirty="0">
                <a:ea typeface="Yuanti SC" panose="02010600040101010101"/>
              </a:rPr>
              <a:t>NASA-TLX </a:t>
            </a:r>
            <a:r>
              <a:rPr lang="zh-CN" altLang="en-US" sz="2400" dirty="0">
                <a:ea typeface="Yuanti SC" panose="02010600040101010101"/>
              </a:rPr>
              <a:t>任务负担表</a:t>
            </a:r>
            <a:endParaRPr lang="en-US" altLang="zh-CN" sz="2400" dirty="0">
              <a:ea typeface="Yuanti SC" panose="02010600040101010101"/>
            </a:endParaRPr>
          </a:p>
          <a:p>
            <a:endParaRPr lang="zh-CN" altLang="en-US" sz="2400" dirty="0">
              <a:ea typeface="Yuanti SC" panose="02010600040101010101"/>
            </a:endParaRPr>
          </a:p>
        </p:txBody>
      </p:sp>
    </p:spTree>
    <p:extLst>
      <p:ext uri="{BB962C8B-B14F-4D97-AF65-F5344CB8AC3E}">
        <p14:creationId xmlns:p14="http://schemas.microsoft.com/office/powerpoint/2010/main" val="3212591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47D0397-8EE3-454B-B608-7F3FB3AE849B}"/>
              </a:ext>
            </a:extLst>
          </p:cNvPr>
          <p:cNvSpPr>
            <a:spLocks noGrp="1"/>
          </p:cNvSpPr>
          <p:nvPr>
            <p:ph type="title"/>
          </p:nvPr>
        </p:nvSpPr>
        <p:spPr/>
        <p:txBody>
          <a:bodyPr/>
          <a:lstStyle/>
          <a:p>
            <a:r>
              <a:rPr lang="zh-CN" altLang="en-US" dirty="0"/>
              <a:t>一、研究内容</a:t>
            </a:r>
          </a:p>
        </p:txBody>
      </p:sp>
      <p:grpSp>
        <p:nvGrpSpPr>
          <p:cNvPr id="2" name="Group 1">
            <a:extLst>
              <a:ext uri="{FF2B5EF4-FFF2-40B4-BE49-F238E27FC236}">
                <a16:creationId xmlns:a16="http://schemas.microsoft.com/office/drawing/2014/main" id="{0D630D96-D9A2-F289-A42F-62598541214D}"/>
              </a:ext>
            </a:extLst>
          </p:cNvPr>
          <p:cNvGrpSpPr/>
          <p:nvPr/>
        </p:nvGrpSpPr>
        <p:grpSpPr>
          <a:xfrm>
            <a:off x="551384" y="1124744"/>
            <a:ext cx="11089232" cy="5273952"/>
            <a:chOff x="551384" y="1124744"/>
            <a:chExt cx="11089232" cy="5273952"/>
          </a:xfrm>
        </p:grpSpPr>
        <p:grpSp>
          <p:nvGrpSpPr>
            <p:cNvPr id="8" name="Group 7">
              <a:extLst>
                <a:ext uri="{FF2B5EF4-FFF2-40B4-BE49-F238E27FC236}">
                  <a16:creationId xmlns:a16="http://schemas.microsoft.com/office/drawing/2014/main" id="{C44B017F-B872-58CD-9E99-B737154EF974}"/>
                </a:ext>
              </a:extLst>
            </p:cNvPr>
            <p:cNvGrpSpPr/>
            <p:nvPr/>
          </p:nvGrpSpPr>
          <p:grpSpPr>
            <a:xfrm>
              <a:off x="551384" y="1124744"/>
              <a:ext cx="2752206" cy="998900"/>
              <a:chOff x="923146" y="1558659"/>
              <a:chExt cx="3185804" cy="1080000"/>
            </a:xfrm>
          </p:grpSpPr>
          <p:sp>
            <p:nvSpPr>
              <p:cNvPr id="47" name="矩形: 圆角 46">
                <a:extLst>
                  <a:ext uri="{FF2B5EF4-FFF2-40B4-BE49-F238E27FC236}">
                    <a16:creationId xmlns:a16="http://schemas.microsoft.com/office/drawing/2014/main" id="{FE61A80B-F41E-41C9-915D-F88450955729}"/>
                  </a:ext>
                </a:extLst>
              </p:cNvPr>
              <p:cNvSpPr>
                <a:spLocks/>
              </p:cNvSpPr>
              <p:nvPr/>
            </p:nvSpPr>
            <p:spPr bwMode="auto">
              <a:xfrm>
                <a:off x="1256048"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6" name="文本框 5">
                <a:extLst>
                  <a:ext uri="{FF2B5EF4-FFF2-40B4-BE49-F238E27FC236}">
                    <a16:creationId xmlns:a16="http://schemas.microsoft.com/office/drawing/2014/main" id="{447968B1-7D8C-4463-A40A-B48C03AC016E}"/>
                  </a:ext>
                </a:extLst>
              </p:cNvPr>
              <p:cNvSpPr txBox="1"/>
              <p:nvPr/>
            </p:nvSpPr>
            <p:spPr>
              <a:xfrm>
                <a:off x="923146" y="1913993"/>
                <a:ext cx="3185804" cy="399318"/>
              </a:xfrm>
              <a:prstGeom prst="rect">
                <a:avLst/>
              </a:prstGeom>
              <a:noFill/>
            </p:spPr>
            <p:txBody>
              <a:bodyPr wrap="square" rtlCol="0" anchor="t">
                <a:spAutoFit/>
              </a:bodyPr>
              <a:lstStyle/>
              <a:p>
                <a:pPr algn="ctr"/>
                <a:r>
                  <a:rPr lang="zh-CN" altLang="en-US" b="1" dirty="0">
                    <a:latin typeface="微软雅黑" panose="020B0503020204020204" pitchFamily="34" charset="-122"/>
                    <a:ea typeface="微软雅黑" panose="020B0503020204020204" pitchFamily="34" charset="-122"/>
                  </a:rPr>
                  <a:t>场景与目标浏览</a:t>
                </a:r>
              </a:p>
            </p:txBody>
          </p:sp>
        </p:grpSp>
        <p:grpSp>
          <p:nvGrpSpPr>
            <p:cNvPr id="9" name="Group 8">
              <a:extLst>
                <a:ext uri="{FF2B5EF4-FFF2-40B4-BE49-F238E27FC236}">
                  <a16:creationId xmlns:a16="http://schemas.microsoft.com/office/drawing/2014/main" id="{8B67A694-85ED-2C9D-4515-84C756FE0DA8}"/>
                </a:ext>
              </a:extLst>
            </p:cNvPr>
            <p:cNvGrpSpPr/>
            <p:nvPr/>
          </p:nvGrpSpPr>
          <p:grpSpPr>
            <a:xfrm>
              <a:off x="3395046" y="1124744"/>
              <a:ext cx="2304256" cy="998900"/>
              <a:chOff x="4521859" y="1558659"/>
              <a:chExt cx="2520000" cy="1080000"/>
            </a:xfrm>
          </p:grpSpPr>
          <p:sp>
            <p:nvSpPr>
              <p:cNvPr id="59" name="矩形: 圆角 58">
                <a:extLst>
                  <a:ext uri="{FF2B5EF4-FFF2-40B4-BE49-F238E27FC236}">
                    <a16:creationId xmlns:a16="http://schemas.microsoft.com/office/drawing/2014/main" id="{4C2EE836-65A9-4223-9BD2-36B1F808C20B}"/>
                  </a:ext>
                </a:extLst>
              </p:cNvPr>
              <p:cNvSpPr>
                <a:spLocks/>
              </p:cNvSpPr>
              <p:nvPr/>
            </p:nvSpPr>
            <p:spPr bwMode="auto">
              <a:xfrm>
                <a:off x="4521859"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60" name="矩形 59">
                <a:extLst>
                  <a:ext uri="{FF2B5EF4-FFF2-40B4-BE49-F238E27FC236}">
                    <a16:creationId xmlns:a16="http://schemas.microsoft.com/office/drawing/2014/main" id="{1ABAB7AF-7CCF-4470-B0AC-BBB2DD3232D4}"/>
                  </a:ext>
                </a:extLst>
              </p:cNvPr>
              <p:cNvSpPr/>
              <p:nvPr/>
            </p:nvSpPr>
            <p:spPr>
              <a:xfrm>
                <a:off x="5175990" y="1913993"/>
                <a:ext cx="1211737" cy="399318"/>
              </a:xfrm>
              <a:prstGeom prst="rect">
                <a:avLst/>
              </a:prstGeom>
            </p:spPr>
            <p:txBody>
              <a:bodyPr wrap="none">
                <a:spAutoFit/>
              </a:bodyPr>
              <a:lstStyle/>
              <a:p>
                <a:pPr algn="ctr"/>
                <a:r>
                  <a:rPr lang="zh-CN" altLang="en-US" b="1" dirty="0">
                    <a:latin typeface="微软雅黑" panose="020B0503020204020204" pitchFamily="34" charset="-122"/>
                    <a:ea typeface="微软雅黑" panose="020B0503020204020204" pitchFamily="34" charset="-122"/>
                  </a:rPr>
                  <a:t>目标选择</a:t>
                </a:r>
              </a:p>
            </p:txBody>
          </p:sp>
        </p:grpSp>
        <p:grpSp>
          <p:nvGrpSpPr>
            <p:cNvPr id="11" name="Group 10">
              <a:extLst>
                <a:ext uri="{FF2B5EF4-FFF2-40B4-BE49-F238E27FC236}">
                  <a16:creationId xmlns:a16="http://schemas.microsoft.com/office/drawing/2014/main" id="{1FBDD0F2-9C9D-B912-01E2-E8A150A874A9}"/>
                </a:ext>
              </a:extLst>
            </p:cNvPr>
            <p:cNvGrpSpPr/>
            <p:nvPr/>
          </p:nvGrpSpPr>
          <p:grpSpPr>
            <a:xfrm>
              <a:off x="5705261" y="1124744"/>
              <a:ext cx="3168352" cy="998900"/>
              <a:chOff x="7454769" y="1558659"/>
              <a:chExt cx="3375070" cy="1080000"/>
            </a:xfrm>
          </p:grpSpPr>
          <p:sp>
            <p:nvSpPr>
              <p:cNvPr id="112" name="矩形: 圆角 111">
                <a:extLst>
                  <a:ext uri="{FF2B5EF4-FFF2-40B4-BE49-F238E27FC236}">
                    <a16:creationId xmlns:a16="http://schemas.microsoft.com/office/drawing/2014/main" id="{6546D66C-4E15-4715-BE1B-F89623906C0C}"/>
                  </a:ext>
                </a:extLst>
              </p:cNvPr>
              <p:cNvSpPr>
                <a:spLocks/>
              </p:cNvSpPr>
              <p:nvPr/>
            </p:nvSpPr>
            <p:spPr bwMode="auto">
              <a:xfrm>
                <a:off x="7882304"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86" name="文本框 17">
                <a:extLst>
                  <a:ext uri="{FF2B5EF4-FFF2-40B4-BE49-F238E27FC236}">
                    <a16:creationId xmlns:a16="http://schemas.microsoft.com/office/drawing/2014/main" id="{4DE089C4-23D6-4557-8FA2-FE6835EDBBF2}"/>
                  </a:ext>
                </a:extLst>
              </p:cNvPr>
              <p:cNvSpPr txBox="1"/>
              <p:nvPr/>
            </p:nvSpPr>
            <p:spPr>
              <a:xfrm>
                <a:off x="7454769" y="1913993"/>
                <a:ext cx="3375070" cy="399318"/>
              </a:xfrm>
              <a:prstGeom prst="rect">
                <a:avLst/>
              </a:prstGeom>
              <a:noFill/>
            </p:spPr>
            <p:txBody>
              <a:bodyPr wrap="square" rtlCol="0" anchor="t">
                <a:spAutoFit/>
              </a:bodyPr>
              <a:lstStyle/>
              <a:p>
                <a:pPr algn="ctr"/>
                <a:r>
                  <a:rPr lang="zh-CN" altLang="en-US" b="1" dirty="0">
                    <a:latin typeface="微软雅黑" panose="020B0503020204020204" pitchFamily="34" charset="-122"/>
                    <a:ea typeface="微软雅黑" panose="020B0503020204020204" pitchFamily="34" charset="-122"/>
                  </a:rPr>
                  <a:t>对象操纵</a:t>
                </a:r>
              </a:p>
            </p:txBody>
          </p:sp>
        </p:grpSp>
        <p:grpSp>
          <p:nvGrpSpPr>
            <p:cNvPr id="17" name="Group 16">
              <a:extLst>
                <a:ext uri="{FF2B5EF4-FFF2-40B4-BE49-F238E27FC236}">
                  <a16:creationId xmlns:a16="http://schemas.microsoft.com/office/drawing/2014/main" id="{638C2702-75D2-7201-DD6B-765C747B84CC}"/>
                </a:ext>
              </a:extLst>
            </p:cNvPr>
            <p:cNvGrpSpPr/>
            <p:nvPr/>
          </p:nvGrpSpPr>
          <p:grpSpPr>
            <a:xfrm>
              <a:off x="830363" y="3988576"/>
              <a:ext cx="10423428" cy="2410120"/>
              <a:chOff x="1475555" y="2983444"/>
              <a:chExt cx="9146257" cy="2605796"/>
            </a:xfrm>
          </p:grpSpPr>
          <p:sp>
            <p:nvSpPr>
              <p:cNvPr id="79" name="矩形: 圆角 78">
                <a:extLst>
                  <a:ext uri="{FF2B5EF4-FFF2-40B4-BE49-F238E27FC236}">
                    <a16:creationId xmlns:a16="http://schemas.microsoft.com/office/drawing/2014/main" id="{4B936436-B680-40FD-AEB1-539FFA92D31A}"/>
                  </a:ext>
                </a:extLst>
              </p:cNvPr>
              <p:cNvSpPr/>
              <p:nvPr/>
            </p:nvSpPr>
            <p:spPr>
              <a:xfrm>
                <a:off x="1475555" y="2983444"/>
                <a:ext cx="9146257" cy="2605796"/>
              </a:xfrm>
              <a:prstGeom prst="roundRect">
                <a:avLst/>
              </a:prstGeom>
              <a:solidFill>
                <a:schemeClr val="accent1">
                  <a:lumMod val="20000"/>
                  <a:lumOff val="80000"/>
                </a:schemeClr>
              </a:solidFill>
              <a:ln w="57150">
                <a:solidFill>
                  <a:schemeClr val="accent1">
                    <a:lumMod val="75000"/>
                  </a:schemeClr>
                </a:solid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accent2">
                      <a:lumMod val="50000"/>
                    </a:schemeClr>
                  </a:solidFill>
                </a:endParaRPr>
              </a:p>
            </p:txBody>
          </p:sp>
          <p:sp>
            <p:nvSpPr>
              <p:cNvPr id="84" name="矩形: 圆角 83">
                <a:extLst>
                  <a:ext uri="{FF2B5EF4-FFF2-40B4-BE49-F238E27FC236}">
                    <a16:creationId xmlns:a16="http://schemas.microsoft.com/office/drawing/2014/main" id="{AEC4B258-F927-48F4-964D-1E12B6A54852}"/>
                  </a:ext>
                </a:extLst>
              </p:cNvPr>
              <p:cNvSpPr/>
              <p:nvPr/>
            </p:nvSpPr>
            <p:spPr>
              <a:xfrm>
                <a:off x="3863753" y="4341540"/>
                <a:ext cx="6333601" cy="444437"/>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b="1" dirty="0">
                    <a:solidFill>
                      <a:schemeClr val="bg1"/>
                    </a:solidFill>
                    <a:latin typeface="微软雅黑" panose="020B0503020204020204" charset="-122"/>
                    <a:ea typeface="微软雅黑" panose="020B0503020204020204" charset="-122"/>
                  </a:rPr>
                  <a:t>客观度量：成功率、完成时间、最终距离</a:t>
                </a:r>
                <a:endParaRPr lang="zh-CN" altLang="en-US" sz="1400" b="1" kern="100" dirty="0">
                  <a:solidFill>
                    <a:schemeClr val="bg1"/>
                  </a:solidFill>
                  <a:effectLst/>
                  <a:latin typeface="微软雅黑" panose="020B0503020204020204" charset="-122"/>
                  <a:ea typeface="微软雅黑" panose="020B0503020204020204" charset="-122"/>
                </a:endParaRPr>
              </a:p>
            </p:txBody>
          </p:sp>
          <p:sp>
            <p:nvSpPr>
              <p:cNvPr id="80" name="文本框 79">
                <a:extLst>
                  <a:ext uri="{FF2B5EF4-FFF2-40B4-BE49-F238E27FC236}">
                    <a16:creationId xmlns:a16="http://schemas.microsoft.com/office/drawing/2014/main" id="{82B1814B-477A-4F16-AAD5-42948182DE11}"/>
                  </a:ext>
                </a:extLst>
              </p:cNvPr>
              <p:cNvSpPr txBox="1"/>
              <p:nvPr/>
            </p:nvSpPr>
            <p:spPr>
              <a:xfrm>
                <a:off x="1610882" y="4055509"/>
                <a:ext cx="2249347" cy="461665"/>
              </a:xfrm>
              <a:prstGeom prst="rect">
                <a:avLst/>
              </a:prstGeom>
              <a:noFill/>
            </p:spPr>
            <p:txBody>
              <a:bodyPr wrap="square" rtlCol="0">
                <a:spAutoFit/>
              </a:bodyPr>
              <a:lstStyle/>
              <a:p>
                <a:pPr algn="ctr"/>
                <a:r>
                  <a:rPr lang="zh-CN" altLang="en-US" sz="2400" b="1" i="0" dirty="0">
                    <a:solidFill>
                      <a:schemeClr val="accent2">
                        <a:lumMod val="50000"/>
                      </a:schemeClr>
                    </a:solidFill>
                    <a:latin typeface="微软雅黑" panose="020B0503020204020204" charset="-122"/>
                    <a:ea typeface="微软雅黑" panose="020B0503020204020204" charset="-122"/>
                  </a:rPr>
                  <a:t>用户</a:t>
                </a:r>
                <a:r>
                  <a:rPr lang="zh-CN" altLang="en-US" sz="2400" b="1" dirty="0">
                    <a:solidFill>
                      <a:schemeClr val="accent2">
                        <a:lumMod val="50000"/>
                      </a:schemeClr>
                    </a:solidFill>
                    <a:latin typeface="微软雅黑" panose="020B0503020204020204" charset="-122"/>
                    <a:ea typeface="微软雅黑" panose="020B0503020204020204" charset="-122"/>
                  </a:rPr>
                  <a:t>实验</a:t>
                </a:r>
                <a:r>
                  <a:rPr lang="zh-CN" altLang="en-US" sz="2400" b="1" i="0" dirty="0">
                    <a:solidFill>
                      <a:schemeClr val="accent2">
                        <a:lumMod val="50000"/>
                      </a:schemeClr>
                    </a:solidFill>
                    <a:latin typeface="微软雅黑" panose="020B0503020204020204" charset="-122"/>
                    <a:ea typeface="微软雅黑" panose="020B0503020204020204" charset="-122"/>
                  </a:rPr>
                  <a:t> </a:t>
                </a:r>
              </a:p>
            </p:txBody>
          </p:sp>
          <p:sp>
            <p:nvSpPr>
              <p:cNvPr id="81" name="矩形: 圆角 80">
                <a:extLst>
                  <a:ext uri="{FF2B5EF4-FFF2-40B4-BE49-F238E27FC236}">
                    <a16:creationId xmlns:a16="http://schemas.microsoft.com/office/drawing/2014/main" id="{9B11ADAB-49D9-4523-94F4-1877609B5484}"/>
                  </a:ext>
                </a:extLst>
              </p:cNvPr>
              <p:cNvSpPr/>
              <p:nvPr/>
            </p:nvSpPr>
            <p:spPr>
              <a:xfrm>
                <a:off x="3863752" y="3219566"/>
                <a:ext cx="3096343" cy="885852"/>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1</a:t>
                </a:r>
              </a:p>
              <a:p>
                <a:pPr lvl="0" algn="ctr"/>
                <a:r>
                  <a:rPr lang="zh-CN" altLang="en-US" sz="1400" dirty="0">
                    <a:solidFill>
                      <a:schemeClr val="tx1"/>
                    </a:solidFill>
                  </a:rPr>
                  <a:t>单物体位移对接实验</a:t>
                </a:r>
                <a:endParaRPr lang="en-US" altLang="zh-CN" sz="1400" dirty="0">
                  <a:solidFill>
                    <a:schemeClr val="tx1"/>
                  </a:solidFill>
                </a:endParaRPr>
              </a:p>
            </p:txBody>
          </p:sp>
          <p:sp>
            <p:nvSpPr>
              <p:cNvPr id="83" name="矩形: 圆角 82">
                <a:extLst>
                  <a:ext uri="{FF2B5EF4-FFF2-40B4-BE49-F238E27FC236}">
                    <a16:creationId xmlns:a16="http://schemas.microsoft.com/office/drawing/2014/main" id="{3457EA8A-C940-4106-B1F3-2D2531AC7A24}"/>
                  </a:ext>
                </a:extLst>
              </p:cNvPr>
              <p:cNvSpPr/>
              <p:nvPr/>
            </p:nvSpPr>
            <p:spPr>
              <a:xfrm>
                <a:off x="7101011" y="3220445"/>
                <a:ext cx="3096343" cy="884093"/>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2</a:t>
                </a:r>
              </a:p>
              <a:p>
                <a:pPr lvl="0" algn="ctr"/>
                <a:r>
                  <a:rPr lang="zh-CN" altLang="en-US" sz="1400" dirty="0">
                    <a:solidFill>
                      <a:schemeClr val="tx1"/>
                    </a:solidFill>
                  </a:rPr>
                  <a:t>多物体操纵“积木”实验</a:t>
                </a:r>
                <a:endParaRPr lang="en-US" altLang="zh-CN" sz="1400" dirty="0">
                  <a:solidFill>
                    <a:schemeClr val="tx1"/>
                  </a:solidFill>
                </a:endParaRPr>
              </a:p>
            </p:txBody>
          </p:sp>
          <p:sp>
            <p:nvSpPr>
              <p:cNvPr id="15" name="矩形: 圆角 83">
                <a:extLst>
                  <a:ext uri="{FF2B5EF4-FFF2-40B4-BE49-F238E27FC236}">
                    <a16:creationId xmlns:a16="http://schemas.microsoft.com/office/drawing/2014/main" id="{AA31F10D-F611-66A8-9149-D3932FFCB985}"/>
                  </a:ext>
                </a:extLst>
              </p:cNvPr>
              <p:cNvSpPr/>
              <p:nvPr/>
            </p:nvSpPr>
            <p:spPr>
              <a:xfrm>
                <a:off x="3863753" y="4988969"/>
                <a:ext cx="6342490" cy="444437"/>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主观度量：眩晕感（</a:t>
                </a:r>
                <a:r>
                  <a:rPr lang="en-US" altLang="zh-CN" sz="1200" b="1" dirty="0">
                    <a:solidFill>
                      <a:schemeClr val="bg1"/>
                    </a:solidFill>
                    <a:latin typeface="微软雅黑" panose="020B0503020204020204" charset="-122"/>
                    <a:ea typeface="微软雅黑" panose="020B0503020204020204" charset="-122"/>
                  </a:rPr>
                  <a:t>SSQ</a:t>
                </a:r>
                <a:r>
                  <a:rPr lang="zh-CN" altLang="en-US" sz="1200" b="1" dirty="0">
                    <a:solidFill>
                      <a:schemeClr val="bg1"/>
                    </a:solidFill>
                    <a:latin typeface="微软雅黑" panose="020B0503020204020204" charset="-122"/>
                    <a:ea typeface="微软雅黑" panose="020B0503020204020204" charset="-122"/>
                  </a:rPr>
                  <a:t>）、任务负担（</a:t>
                </a:r>
                <a:r>
                  <a:rPr lang="en-US" altLang="zh-CN" sz="1200" b="1" dirty="0">
                    <a:solidFill>
                      <a:schemeClr val="bg1"/>
                    </a:solidFill>
                    <a:latin typeface="微软雅黑" panose="020B0503020204020204" charset="-122"/>
                    <a:ea typeface="微软雅黑" panose="020B0503020204020204" charset="-122"/>
                  </a:rPr>
                  <a:t>NASA-TLX</a:t>
                </a:r>
                <a:r>
                  <a:rPr lang="zh-CN" altLang="en-US" sz="1200" b="1" dirty="0">
                    <a:solidFill>
                      <a:schemeClr val="bg1"/>
                    </a:solidFill>
                    <a:latin typeface="微软雅黑" panose="020B0503020204020204" charset="-122"/>
                    <a:ea typeface="微软雅黑" panose="020B0503020204020204" charset="-122"/>
                  </a:rPr>
                  <a:t>）、可用性（</a:t>
                </a:r>
                <a:r>
                  <a:rPr lang="en-US" altLang="zh-CN" sz="1200" b="1" dirty="0">
                    <a:solidFill>
                      <a:schemeClr val="bg1"/>
                    </a:solidFill>
                    <a:latin typeface="微软雅黑" panose="020B0503020204020204" charset="-122"/>
                    <a:ea typeface="微软雅黑" panose="020B0503020204020204" charset="-122"/>
                  </a:rPr>
                  <a:t>SUS</a:t>
                </a:r>
                <a:r>
                  <a:rPr lang="zh-CN" altLang="en-US" sz="1200" b="1" dirty="0">
                    <a:solidFill>
                      <a:schemeClr val="bg1"/>
                    </a:solidFill>
                    <a:latin typeface="微软雅黑" panose="020B0503020204020204" charset="-122"/>
                    <a:ea typeface="微软雅黑" panose="020B0503020204020204" charset="-122"/>
                  </a:rPr>
                  <a:t>）</a:t>
                </a:r>
                <a:endParaRPr lang="zh-CN" altLang="en-US" sz="1200" b="1" kern="100" dirty="0">
                  <a:solidFill>
                    <a:schemeClr val="bg1"/>
                  </a:solidFill>
                  <a:effectLst/>
                  <a:latin typeface="微软雅黑" panose="020B0503020204020204" charset="-122"/>
                  <a:ea typeface="微软雅黑" panose="020B0503020204020204" charset="-122"/>
                </a:endParaRPr>
              </a:p>
            </p:txBody>
          </p:sp>
        </p:grpSp>
        <p:sp>
          <p:nvSpPr>
            <p:cNvPr id="25" name="矩形: 圆角 46">
              <a:extLst>
                <a:ext uri="{FF2B5EF4-FFF2-40B4-BE49-F238E27FC236}">
                  <a16:creationId xmlns:a16="http://schemas.microsoft.com/office/drawing/2014/main" id="{5C40D078-37D5-A45E-FC4C-4B0C01F1E9E0}"/>
                </a:ext>
              </a:extLst>
            </p:cNvPr>
            <p:cNvSpPr>
              <a:spLocks/>
            </p:cNvSpPr>
            <p:nvPr/>
          </p:nvSpPr>
          <p:spPr bwMode="auto">
            <a:xfrm>
              <a:off x="830363" y="2386544"/>
              <a:ext cx="10423427" cy="1330488"/>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27" name="文本框 79">
              <a:extLst>
                <a:ext uri="{FF2B5EF4-FFF2-40B4-BE49-F238E27FC236}">
                  <a16:creationId xmlns:a16="http://schemas.microsoft.com/office/drawing/2014/main" id="{68873157-81F6-18CB-4527-D607E9915586}"/>
                </a:ext>
              </a:extLst>
            </p:cNvPr>
            <p:cNvSpPr txBox="1"/>
            <p:nvPr/>
          </p:nvSpPr>
          <p:spPr>
            <a:xfrm>
              <a:off x="984587" y="2827523"/>
              <a:ext cx="2563443" cy="426997"/>
            </a:xfrm>
            <a:prstGeom prst="rect">
              <a:avLst/>
            </a:prstGeom>
            <a:noFill/>
          </p:spPr>
          <p:txBody>
            <a:bodyPr wrap="square" rtlCol="0">
              <a:spAutoFit/>
            </a:bodyPr>
            <a:lstStyle/>
            <a:p>
              <a:pPr algn="ctr"/>
              <a:r>
                <a:rPr lang="zh-CN" altLang="en-US" sz="2400" b="1" dirty="0">
                  <a:solidFill>
                    <a:schemeClr val="accent2">
                      <a:lumMod val="50000"/>
                    </a:schemeClr>
                  </a:solidFill>
                  <a:latin typeface="微软雅黑" panose="020B0503020204020204" charset="-122"/>
                  <a:ea typeface="微软雅黑" panose="020B0503020204020204" charset="-122"/>
                </a:rPr>
                <a:t>先导实验</a:t>
              </a:r>
              <a:r>
                <a:rPr lang="zh-CN" altLang="en-US" sz="2400" b="1" i="0" dirty="0">
                  <a:solidFill>
                    <a:schemeClr val="accent2">
                      <a:lumMod val="50000"/>
                    </a:schemeClr>
                  </a:solidFill>
                  <a:latin typeface="微软雅黑" panose="020B0503020204020204" charset="-122"/>
                  <a:ea typeface="微软雅黑" panose="020B0503020204020204" charset="-122"/>
                </a:rPr>
                <a:t> </a:t>
              </a:r>
            </a:p>
          </p:txBody>
        </p:sp>
        <p:sp>
          <p:nvSpPr>
            <p:cNvPr id="29" name="矩形: 圆角 83">
              <a:extLst>
                <a:ext uri="{FF2B5EF4-FFF2-40B4-BE49-F238E27FC236}">
                  <a16:creationId xmlns:a16="http://schemas.microsoft.com/office/drawing/2014/main" id="{B25E1734-44C1-EBA1-E066-D63B76178494}"/>
                </a:ext>
              </a:extLst>
            </p:cNvPr>
            <p:cNvSpPr/>
            <p:nvPr/>
          </p:nvSpPr>
          <p:spPr>
            <a:xfrm>
              <a:off x="3567108" y="3207634"/>
              <a:ext cx="7218016" cy="329046"/>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客观度量：完成时间、信号反馈精确系数  主观度量：任务负担（</a:t>
              </a:r>
              <a:r>
                <a:rPr lang="en-US" altLang="zh-CN" sz="1200" b="1" dirty="0">
                  <a:solidFill>
                    <a:schemeClr val="bg1"/>
                  </a:solidFill>
                  <a:latin typeface="微软雅黑" panose="020B0503020204020204" charset="-122"/>
                  <a:ea typeface="微软雅黑" panose="020B0503020204020204" charset="-122"/>
                </a:rPr>
                <a:t>NASA-TLX</a:t>
              </a:r>
              <a:r>
                <a:rPr lang="zh-CN" altLang="en-US" sz="1200" b="1" dirty="0">
                  <a:solidFill>
                    <a:schemeClr val="bg1"/>
                  </a:solidFill>
                  <a:latin typeface="微软雅黑" panose="020B0503020204020204" charset="-122"/>
                  <a:ea typeface="微软雅黑" panose="020B0503020204020204" charset="-122"/>
                </a:rPr>
                <a:t>）</a:t>
              </a:r>
              <a:endParaRPr lang="zh-CN" altLang="en-US" sz="1200" b="1" kern="100" dirty="0">
                <a:solidFill>
                  <a:schemeClr val="bg1"/>
                </a:solidFill>
                <a:effectLst/>
                <a:latin typeface="微软雅黑" panose="020B0503020204020204" charset="-122"/>
                <a:ea typeface="微软雅黑" panose="020B0503020204020204" charset="-122"/>
              </a:endParaRPr>
            </a:p>
          </p:txBody>
        </p:sp>
        <p:sp>
          <p:nvSpPr>
            <p:cNvPr id="32" name="矩形: 圆角 80">
              <a:extLst>
                <a:ext uri="{FF2B5EF4-FFF2-40B4-BE49-F238E27FC236}">
                  <a16:creationId xmlns:a16="http://schemas.microsoft.com/office/drawing/2014/main" id="{A87EF949-45B7-1670-B59B-2F4860F0C7FE}"/>
                </a:ext>
              </a:extLst>
            </p:cNvPr>
            <p:cNvSpPr/>
            <p:nvPr/>
          </p:nvSpPr>
          <p:spPr>
            <a:xfrm>
              <a:off x="3567108" y="2539412"/>
              <a:ext cx="3528712" cy="579635"/>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1</a:t>
              </a:r>
            </a:p>
            <a:p>
              <a:pPr lvl="0" algn="ctr"/>
              <a:r>
                <a:rPr lang="zh-CN" altLang="en-US" sz="1400" dirty="0">
                  <a:solidFill>
                    <a:schemeClr val="tx1"/>
                  </a:solidFill>
                </a:rPr>
                <a:t>眼动确认信号筛选</a:t>
              </a:r>
              <a:endParaRPr lang="en-US" altLang="zh-CN" sz="1400" dirty="0">
                <a:solidFill>
                  <a:schemeClr val="tx1"/>
                </a:solidFill>
              </a:endParaRPr>
            </a:p>
          </p:txBody>
        </p:sp>
        <p:sp>
          <p:nvSpPr>
            <p:cNvPr id="34" name="矩形: 圆角 82">
              <a:extLst>
                <a:ext uri="{FF2B5EF4-FFF2-40B4-BE49-F238E27FC236}">
                  <a16:creationId xmlns:a16="http://schemas.microsoft.com/office/drawing/2014/main" id="{24C01057-CDEB-D49E-7A01-3F9F0BB7795C}"/>
                </a:ext>
              </a:extLst>
            </p:cNvPr>
            <p:cNvSpPr/>
            <p:nvPr/>
          </p:nvSpPr>
          <p:spPr>
            <a:xfrm>
              <a:off x="7256414" y="2540225"/>
              <a:ext cx="3528712" cy="578484"/>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2</a:t>
              </a:r>
            </a:p>
            <a:p>
              <a:pPr lvl="0" algn="ctr"/>
              <a:r>
                <a:rPr lang="zh-CN" altLang="en-US" sz="1400" dirty="0">
                  <a:solidFill>
                    <a:schemeClr val="tx1"/>
                  </a:solidFill>
                </a:rPr>
                <a:t>眼动操纵注视停留检测优化</a:t>
              </a:r>
              <a:endParaRPr lang="en-US" altLang="zh-CN" sz="1400" dirty="0">
                <a:solidFill>
                  <a:schemeClr val="tx1"/>
                </a:solidFill>
              </a:endParaRPr>
            </a:p>
          </p:txBody>
        </p:sp>
        <p:grpSp>
          <p:nvGrpSpPr>
            <p:cNvPr id="4" name="Group 3">
              <a:extLst>
                <a:ext uri="{FF2B5EF4-FFF2-40B4-BE49-F238E27FC236}">
                  <a16:creationId xmlns:a16="http://schemas.microsoft.com/office/drawing/2014/main" id="{C9063B47-AB16-B3CB-3773-452F820B5FDA}"/>
                </a:ext>
              </a:extLst>
            </p:cNvPr>
            <p:cNvGrpSpPr/>
            <p:nvPr/>
          </p:nvGrpSpPr>
          <p:grpSpPr>
            <a:xfrm>
              <a:off x="8472264" y="1124744"/>
              <a:ext cx="3168352" cy="998900"/>
              <a:chOff x="7454769" y="1558659"/>
              <a:chExt cx="3375070" cy="1080000"/>
            </a:xfrm>
          </p:grpSpPr>
          <p:sp>
            <p:nvSpPr>
              <p:cNvPr id="5" name="矩形: 圆角 111">
                <a:extLst>
                  <a:ext uri="{FF2B5EF4-FFF2-40B4-BE49-F238E27FC236}">
                    <a16:creationId xmlns:a16="http://schemas.microsoft.com/office/drawing/2014/main" id="{EC05E955-3B50-96F4-1F31-4AB3B5E3099A}"/>
                  </a:ext>
                </a:extLst>
              </p:cNvPr>
              <p:cNvSpPr>
                <a:spLocks/>
              </p:cNvSpPr>
              <p:nvPr/>
            </p:nvSpPr>
            <p:spPr bwMode="auto">
              <a:xfrm>
                <a:off x="7882304"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7" name="文本框 17">
                <a:extLst>
                  <a:ext uri="{FF2B5EF4-FFF2-40B4-BE49-F238E27FC236}">
                    <a16:creationId xmlns:a16="http://schemas.microsoft.com/office/drawing/2014/main" id="{0DB3B3D6-1CC2-AEBC-453B-BBA929032751}"/>
                  </a:ext>
                </a:extLst>
              </p:cNvPr>
              <p:cNvSpPr txBox="1"/>
              <p:nvPr/>
            </p:nvSpPr>
            <p:spPr>
              <a:xfrm>
                <a:off x="7454769" y="1913993"/>
                <a:ext cx="3375070" cy="399318"/>
              </a:xfrm>
              <a:prstGeom prst="rect">
                <a:avLst/>
              </a:prstGeom>
              <a:noFill/>
            </p:spPr>
            <p:txBody>
              <a:bodyPr wrap="square" rtlCol="0" anchor="t">
                <a:spAutoFit/>
              </a:bodyPr>
              <a:lstStyle/>
              <a:p>
                <a:pPr algn="ctr"/>
                <a:r>
                  <a:rPr lang="zh-CN" altLang="en-US" b="1" dirty="0">
                    <a:latin typeface="微软雅黑" panose="020B0503020204020204" pitchFamily="34" charset="-122"/>
                    <a:ea typeface="微软雅黑" panose="020B0503020204020204" pitchFamily="34" charset="-122"/>
                  </a:rPr>
                  <a:t>信号处理</a:t>
                </a:r>
              </a:p>
            </p:txBody>
          </p:sp>
        </p:grpSp>
      </p:grpSp>
    </p:spTree>
    <p:extLst>
      <p:ext uri="{BB962C8B-B14F-4D97-AF65-F5344CB8AC3E}">
        <p14:creationId xmlns:p14="http://schemas.microsoft.com/office/powerpoint/2010/main" val="3864535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2</a:t>
            </a:r>
            <a:r>
              <a:rPr lang="zh-CN" altLang="en-US" dirty="0"/>
              <a:t>：眼动操纵注视停留检测优化</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F3D4655C-96C3-8AA8-797F-FBC0AE26F980}"/>
              </a:ext>
            </a:extLst>
          </p:cNvPr>
          <p:cNvSpPr txBox="1"/>
          <p:nvPr/>
        </p:nvSpPr>
        <p:spPr>
          <a:xfrm>
            <a:off x="718052" y="1350727"/>
            <a:ext cx="10763794" cy="461665"/>
          </a:xfrm>
          <a:prstGeom prst="rect">
            <a:avLst/>
          </a:prstGeom>
          <a:noFill/>
        </p:spPr>
        <p:txBody>
          <a:bodyPr wrap="square" rtlCol="0">
            <a:spAutoFit/>
          </a:bodyPr>
          <a:lstStyle/>
          <a:p>
            <a:r>
              <a:rPr lang="zh-CN" altLang="en-US" sz="2400" dirty="0">
                <a:ea typeface="Yuanti SC" panose="02010600040101010101"/>
              </a:rPr>
              <a:t>实验结果：</a:t>
            </a:r>
          </a:p>
        </p:txBody>
      </p:sp>
      <p:sp>
        <p:nvSpPr>
          <p:cNvPr id="7" name="TextBox 6">
            <a:extLst>
              <a:ext uri="{FF2B5EF4-FFF2-40B4-BE49-F238E27FC236}">
                <a16:creationId xmlns:a16="http://schemas.microsoft.com/office/drawing/2014/main" id="{E623DEAE-88CA-D4FE-C18C-0A8329EAB2B4}"/>
              </a:ext>
            </a:extLst>
          </p:cNvPr>
          <p:cNvSpPr txBox="1"/>
          <p:nvPr/>
        </p:nvSpPr>
        <p:spPr>
          <a:xfrm>
            <a:off x="7536160" y="1291736"/>
            <a:ext cx="2880320" cy="738664"/>
          </a:xfrm>
          <a:prstGeom prst="rect">
            <a:avLst/>
          </a:prstGeom>
          <a:noFill/>
        </p:spPr>
        <p:txBody>
          <a:bodyPr wrap="square">
            <a:spAutoFit/>
          </a:bodyPr>
          <a:lstStyle/>
          <a:p>
            <a:r>
              <a:rPr lang="zh-CN" altLang="en-US" sz="2400" dirty="0">
                <a:ea typeface="Yuanti SC" panose="02010600040101010101"/>
              </a:rPr>
              <a:t>曼</a:t>
            </a:r>
            <a:r>
              <a:rPr lang="en-US" altLang="zh-CN" sz="2400" dirty="0">
                <a:ea typeface="Yuanti SC" panose="02010600040101010101"/>
              </a:rPr>
              <a:t>-</a:t>
            </a:r>
            <a:r>
              <a:rPr lang="zh-CN" altLang="en-US" sz="2400" dirty="0">
                <a:ea typeface="Yuanti SC" panose="02010600040101010101"/>
              </a:rPr>
              <a:t>惠特尼</a:t>
            </a:r>
            <a:r>
              <a:rPr lang="en-US" altLang="zh-CN" sz="2400" dirty="0">
                <a:ea typeface="Yuanti SC" panose="02010600040101010101"/>
              </a:rPr>
              <a:t>U</a:t>
            </a:r>
            <a:r>
              <a:rPr lang="zh-CN" altLang="en-US" sz="2400" dirty="0">
                <a:ea typeface="Yuanti SC" panose="02010600040101010101"/>
              </a:rPr>
              <a:t>检验：</a:t>
            </a:r>
            <a:endParaRPr lang="en-US" altLang="zh-CN" sz="2400" dirty="0">
              <a:ea typeface="Yuanti SC" panose="02010600040101010101"/>
            </a:endParaRPr>
          </a:p>
          <a:p>
            <a:endParaRPr lang="en-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1A3B89A-CEC2-AED1-C7E5-C1B906E9D284}"/>
                  </a:ext>
                </a:extLst>
              </p:cNvPr>
              <p:cNvSpPr txBox="1"/>
              <p:nvPr/>
            </p:nvSpPr>
            <p:spPr>
              <a:xfrm>
                <a:off x="8498371" y="2665985"/>
                <a:ext cx="2232248" cy="984885"/>
              </a:xfrm>
              <a:prstGeom prst="rect">
                <a:avLst/>
              </a:prstGeom>
              <a:solidFill>
                <a:schemeClr val="bg1"/>
              </a:solidFill>
            </p:spPr>
            <p:txBody>
              <a:bodyPr wrap="square" lIns="0" tIns="0" rIns="0" bIns="0" rtlCol="0" anchor="t">
                <a:spAutoFit/>
              </a:bodyPr>
              <a:lstStyle/>
              <a:p>
                <a:pPr algn="ctr"/>
                <a14:m>
                  <m:oMathPara xmlns:m="http://schemas.openxmlformats.org/officeDocument/2006/math">
                    <m:oMathParaPr>
                      <m:jc m:val="centerGroup"/>
                    </m:oMathParaPr>
                    <m:oMath xmlns:m="http://schemas.openxmlformats.org/officeDocument/2006/math">
                      <m:r>
                        <a:rPr lang="en-CN" sz="3200" i="1" smtClean="0">
                          <a:latin typeface="Cambria Math" panose="02040503050406030204" pitchFamily="18" charset="0"/>
                        </a:rPr>
                        <m:t>𝑈</m:t>
                      </m:r>
                      <m:r>
                        <a:rPr lang="en-CN" sz="3200" i="1" smtClean="0">
                          <a:latin typeface="Cambria Math" panose="02040503050406030204" pitchFamily="18" charset="0"/>
                        </a:rPr>
                        <m:t> = 32</m:t>
                      </m:r>
                    </m:oMath>
                  </m:oMathPara>
                </a14:m>
                <a:endParaRPr lang="en-US" sz="3200" i="1" dirty="0"/>
              </a:p>
              <a:p>
                <a:pPr algn="ctr"/>
                <a14:m>
                  <m:oMathPara xmlns:m="http://schemas.openxmlformats.org/officeDocument/2006/math">
                    <m:oMathParaPr>
                      <m:jc m:val="centerGroup"/>
                    </m:oMathParaPr>
                    <m:oMath xmlns:m="http://schemas.openxmlformats.org/officeDocument/2006/math">
                      <m:r>
                        <a:rPr lang="en-CN" sz="3200" i="1">
                          <a:latin typeface="Cambria Math" panose="02040503050406030204" pitchFamily="18" charset="0"/>
                        </a:rPr>
                        <m:t>𝑝</m:t>
                      </m:r>
                      <m:r>
                        <a:rPr lang="en-CN" sz="3200" i="1">
                          <a:latin typeface="Cambria Math" panose="02040503050406030204" pitchFamily="18" charset="0"/>
                        </a:rPr>
                        <m:t> &lt; 0.05 </m:t>
                      </m:r>
                    </m:oMath>
                  </m:oMathPara>
                </a14:m>
                <a:endParaRPr lang="en-CN" sz="2400" dirty="0"/>
              </a:p>
            </p:txBody>
          </p:sp>
        </mc:Choice>
        <mc:Fallback xmlns="">
          <p:sp>
            <p:nvSpPr>
              <p:cNvPr id="8" name="TextBox 7">
                <a:extLst>
                  <a:ext uri="{FF2B5EF4-FFF2-40B4-BE49-F238E27FC236}">
                    <a16:creationId xmlns:a16="http://schemas.microsoft.com/office/drawing/2014/main" id="{21A3B89A-CEC2-AED1-C7E5-C1B906E9D284}"/>
                  </a:ext>
                </a:extLst>
              </p:cNvPr>
              <p:cNvSpPr txBox="1">
                <a:spLocks noRot="1" noChangeAspect="1" noMove="1" noResize="1" noEditPoints="1" noAdjustHandles="1" noChangeArrowheads="1" noChangeShapeType="1" noTextEdit="1"/>
              </p:cNvSpPr>
              <p:nvPr/>
            </p:nvSpPr>
            <p:spPr>
              <a:xfrm>
                <a:off x="8498371" y="2665985"/>
                <a:ext cx="2232248" cy="984885"/>
              </a:xfrm>
              <a:prstGeom prst="rect">
                <a:avLst/>
              </a:prstGeom>
              <a:blipFill>
                <a:blip r:embed="rId3"/>
                <a:stretch>
                  <a:fillRect t="-2532" b="-20253"/>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99C5B768-FBB1-9494-4865-D66FB9E534DD}"/>
              </a:ext>
            </a:extLst>
          </p:cNvPr>
          <p:cNvSpPr txBox="1"/>
          <p:nvPr/>
        </p:nvSpPr>
        <p:spPr>
          <a:xfrm>
            <a:off x="7927740" y="4567325"/>
            <a:ext cx="3106241" cy="461665"/>
          </a:xfrm>
          <a:prstGeom prst="rect">
            <a:avLst/>
          </a:prstGeom>
          <a:noFill/>
        </p:spPr>
        <p:txBody>
          <a:bodyPr wrap="square">
            <a:spAutoFit/>
          </a:bodyPr>
          <a:lstStyle/>
          <a:p>
            <a:pPr algn="ctr"/>
            <a:r>
              <a:rPr lang="en-CN" sz="2400" b="1" dirty="0">
                <a:solidFill>
                  <a:srgbClr val="FF0000"/>
                </a:solidFill>
                <a:latin typeface="Yuanti TC" panose="02010600040101010101" pitchFamily="2" charset="-120"/>
                <a:ea typeface="Yuanti TC" panose="02010600040101010101" pitchFamily="2" charset="-120"/>
              </a:rPr>
              <a:t>差异显著</a:t>
            </a:r>
            <a:r>
              <a:rPr lang="zh-CN" altLang="en-US" sz="2400" b="1" dirty="0">
                <a:solidFill>
                  <a:srgbClr val="FF0000"/>
                </a:solidFill>
                <a:latin typeface="Yuanti TC" panose="02010600040101010101" pitchFamily="2" charset="-120"/>
                <a:ea typeface="Yuanti TC" panose="02010600040101010101" pitchFamily="2" charset="-120"/>
              </a:rPr>
              <a:t>，采用优化</a:t>
            </a:r>
            <a:endParaRPr lang="en-CN" sz="2400" b="1" dirty="0">
              <a:solidFill>
                <a:srgbClr val="FF0000"/>
              </a:solidFill>
              <a:latin typeface="Yuanti TC" panose="02010600040101010101" pitchFamily="2" charset="-120"/>
              <a:ea typeface="Yuanti TC" panose="02010600040101010101" pitchFamily="2" charset="-120"/>
            </a:endParaRPr>
          </a:p>
        </p:txBody>
      </p:sp>
      <p:pic>
        <p:nvPicPr>
          <p:cNvPr id="6" name="Picture 5">
            <a:extLst>
              <a:ext uri="{FF2B5EF4-FFF2-40B4-BE49-F238E27FC236}">
                <a16:creationId xmlns:a16="http://schemas.microsoft.com/office/drawing/2014/main" id="{463A0935-1E67-5478-ECA7-619CFDF3B772}"/>
              </a:ext>
            </a:extLst>
          </p:cNvPr>
          <p:cNvPicPr>
            <a:picLocks noChangeAspect="1"/>
          </p:cNvPicPr>
          <p:nvPr/>
        </p:nvPicPr>
        <p:blipFill>
          <a:blip r:embed="rId4"/>
          <a:stretch>
            <a:fillRect/>
          </a:stretch>
        </p:blipFill>
        <p:spPr>
          <a:xfrm>
            <a:off x="479376" y="2030400"/>
            <a:ext cx="6642100" cy="4114800"/>
          </a:xfrm>
          <a:prstGeom prst="rect">
            <a:avLst/>
          </a:prstGeom>
        </p:spPr>
      </p:pic>
    </p:spTree>
    <p:extLst>
      <p:ext uri="{BB962C8B-B14F-4D97-AF65-F5344CB8AC3E}">
        <p14:creationId xmlns:p14="http://schemas.microsoft.com/office/powerpoint/2010/main" val="46545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6" name="Picture 5">
            <a:extLst>
              <a:ext uri="{FF2B5EF4-FFF2-40B4-BE49-F238E27FC236}">
                <a16:creationId xmlns:a16="http://schemas.microsoft.com/office/drawing/2014/main" id="{836A55BD-DC58-42BF-1005-D0E372C56778}"/>
              </a:ext>
            </a:extLst>
          </p:cNvPr>
          <p:cNvPicPr>
            <a:picLocks noChangeAspect="1"/>
          </p:cNvPicPr>
          <p:nvPr/>
        </p:nvPicPr>
        <p:blipFill>
          <a:blip r:embed="rId3"/>
          <a:stretch>
            <a:fillRect/>
          </a:stretch>
        </p:blipFill>
        <p:spPr>
          <a:xfrm>
            <a:off x="2018981" y="1556792"/>
            <a:ext cx="8154037" cy="34394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519EB0-28A2-5E97-B2F3-E93E2D028F1B}"/>
                  </a:ext>
                </a:extLst>
              </p:cNvPr>
              <p:cNvSpPr txBox="1"/>
              <p:nvPr/>
            </p:nvSpPr>
            <p:spPr>
              <a:xfrm>
                <a:off x="1343472" y="5230941"/>
                <a:ext cx="4511876" cy="646331"/>
              </a:xfrm>
              <a:prstGeom prst="rect">
                <a:avLst/>
              </a:prstGeom>
              <a:solidFill>
                <a:schemeClr val="bg1"/>
              </a:solidFill>
            </p:spPr>
            <p:txBody>
              <a:bodyPr wrap="none" lIns="0" tIns="0" rIns="0" bIns="0" rtlCol="0" anchor="t">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𝑁</m:t>
                      </m:r>
                      <m:r>
                        <a:rPr lang="en-US" sz="2400" i="1">
                          <a:latin typeface="Cambria Math" panose="02040503050406030204" pitchFamily="18" charset="0"/>
                        </a:rPr>
                        <m:t> ∈ {0.5, 1, 1.5, 2, 2.5, 3, 3.5, 4} </m:t>
                      </m:r>
                    </m:oMath>
                  </m:oMathPara>
                </a14:m>
                <a:endParaRPr lang="en-US" dirty="0"/>
              </a:p>
              <a:p>
                <a:pPr algn="l"/>
                <a:endParaRPr lang="en-CN" i="1" dirty="0">
                  <a:latin typeface="Cambria Math" panose="02040503050406030204" pitchFamily="18" charset="0"/>
                  <a:ea typeface="+mn-ea"/>
                  <a:cs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FE519EB0-28A2-5E97-B2F3-E93E2D028F1B}"/>
                  </a:ext>
                </a:extLst>
              </p:cNvPr>
              <p:cNvSpPr txBox="1">
                <a:spLocks noRot="1" noChangeAspect="1" noMove="1" noResize="1" noEditPoints="1" noAdjustHandles="1" noChangeArrowheads="1" noChangeShapeType="1" noTextEdit="1"/>
              </p:cNvSpPr>
              <p:nvPr/>
            </p:nvSpPr>
            <p:spPr>
              <a:xfrm>
                <a:off x="1343472" y="5230941"/>
                <a:ext cx="4511876" cy="646331"/>
              </a:xfrm>
              <a:prstGeom prst="rect">
                <a:avLst/>
              </a:prstGeom>
              <a:blipFill>
                <a:blip r:embed="rId4"/>
                <a:stretch>
                  <a:fillRect t="-3846"/>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28C69562-526A-42CF-56C4-C65D0269AD62}"/>
              </a:ext>
            </a:extLst>
          </p:cNvPr>
          <p:cNvSpPr txBox="1"/>
          <p:nvPr/>
        </p:nvSpPr>
        <p:spPr>
          <a:xfrm>
            <a:off x="6744072" y="5085184"/>
            <a:ext cx="3522203" cy="707886"/>
          </a:xfrm>
          <a:prstGeom prst="rect">
            <a:avLst/>
          </a:prstGeom>
          <a:solidFill>
            <a:schemeClr val="bg1"/>
          </a:solidFill>
        </p:spPr>
        <p:txBody>
          <a:bodyPr wrap="square">
            <a:spAutoFit/>
          </a:bodyPr>
          <a:lstStyle/>
          <a:p>
            <a:r>
              <a:rPr lang="en-CN" sz="2000" dirty="0">
                <a:latin typeface="Yuanti TC" panose="02010600040101010101" pitchFamily="2" charset="-120"/>
                <a:ea typeface="Yuanti TC" panose="02010600040101010101" pitchFamily="2" charset="-120"/>
              </a:rPr>
              <a:t>参试者必须将白色立方体与绿色立方体</a:t>
            </a:r>
            <a:r>
              <a:rPr lang="zh-CN" altLang="en-US" sz="2000" dirty="0">
                <a:latin typeface="Yuanti TC" panose="02010600040101010101" pitchFamily="2" charset="-120"/>
                <a:ea typeface="Yuanti TC" panose="02010600040101010101" pitchFamily="2" charset="-120"/>
              </a:rPr>
              <a:t>（目标位置）</a:t>
            </a:r>
            <a:r>
              <a:rPr lang="en-CN" sz="2000" dirty="0">
                <a:latin typeface="Yuanti TC" panose="02010600040101010101" pitchFamily="2" charset="-120"/>
                <a:ea typeface="Yuanti TC" panose="02010600040101010101" pitchFamily="2" charset="-120"/>
              </a:rPr>
              <a:t>对齐。</a:t>
            </a:r>
          </a:p>
        </p:txBody>
      </p:sp>
    </p:spTree>
    <p:extLst>
      <p:ext uri="{BB962C8B-B14F-4D97-AF65-F5344CB8AC3E}">
        <p14:creationId xmlns:p14="http://schemas.microsoft.com/office/powerpoint/2010/main" val="1120248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EB8C86C1-D2A4-B487-9B70-CB5D336F824F}"/>
              </a:ext>
            </a:extLst>
          </p:cNvPr>
          <p:cNvSpPr txBox="1"/>
          <p:nvPr/>
        </p:nvSpPr>
        <p:spPr>
          <a:xfrm>
            <a:off x="623392" y="1628800"/>
            <a:ext cx="6858459" cy="4893647"/>
          </a:xfrm>
          <a:prstGeom prst="rect">
            <a:avLst/>
          </a:prstGeom>
          <a:noFill/>
        </p:spPr>
        <p:txBody>
          <a:bodyPr wrap="square" rtlCol="0">
            <a:spAutoFit/>
          </a:bodyPr>
          <a:lstStyle/>
          <a:p>
            <a:r>
              <a:rPr lang="zh-CN" altLang="en-US" sz="2400" dirty="0">
                <a:ea typeface="Yuanti SC" panose="02010600040101010101"/>
              </a:rPr>
              <a:t>在开始实验之前，参试者将进行 </a:t>
            </a:r>
            <a:r>
              <a:rPr lang="en-US" altLang="zh-CN" sz="2400" dirty="0">
                <a:ea typeface="Yuanti SC" panose="02010600040101010101"/>
              </a:rPr>
              <a:t>10 </a:t>
            </a:r>
            <a:r>
              <a:rPr lang="zh-CN" altLang="en-US" sz="2400" dirty="0">
                <a:ea typeface="Yuanti SC" panose="02010600040101010101"/>
              </a:rPr>
              <a:t>次对接以练习该交互方法。</a:t>
            </a:r>
            <a:endParaRPr lang="en-US" altLang="zh-CN" sz="2400" dirty="0">
              <a:ea typeface="Yuanti SC" panose="02010600040101010101"/>
            </a:endParaRPr>
          </a:p>
          <a:p>
            <a:r>
              <a:rPr lang="zh-CN" altLang="en-US" sz="2400" dirty="0">
                <a:ea typeface="Yuanti SC" panose="02010600040101010101"/>
              </a:rPr>
              <a:t>如果参试者在 </a:t>
            </a:r>
            <a:r>
              <a:rPr lang="en-US" altLang="zh-CN" sz="2400" dirty="0">
                <a:ea typeface="Yuanti SC" panose="02010600040101010101"/>
              </a:rPr>
              <a:t>30 </a:t>
            </a:r>
            <a:r>
              <a:rPr lang="zh-CN" altLang="en-US" sz="2400" dirty="0">
                <a:ea typeface="Yuanti SC" panose="02010600040101010101"/>
              </a:rPr>
              <a:t>秒内没有完成对接，则本次任务将被视为失败。</a:t>
            </a:r>
            <a:endParaRPr lang="en-US" altLang="zh-CN" sz="2400" dirty="0">
              <a:ea typeface="Yuanti SC" panose="02010600040101010101"/>
            </a:endParaRPr>
          </a:p>
          <a:p>
            <a:endParaRPr lang="en-US" altLang="zh-CN" sz="2400" dirty="0">
              <a:ea typeface="Yuanti SC" panose="02010600040101010101"/>
            </a:endParaRPr>
          </a:p>
          <a:p>
            <a:r>
              <a:rPr lang="zh-CN" altLang="en-US" sz="2400" dirty="0">
                <a:ea typeface="Yuanti SC" panose="02010600040101010101"/>
              </a:rPr>
              <a:t>以</a:t>
            </a:r>
            <a:r>
              <a:rPr lang="en-US" altLang="zh-CN" sz="2400" dirty="0" err="1">
                <a:ea typeface="Yuanti SC" panose="02010600040101010101"/>
              </a:rPr>
              <a:t>OrthoGaze</a:t>
            </a:r>
            <a:r>
              <a:rPr lang="zh-CN" altLang="en-US" sz="2400" dirty="0">
                <a:ea typeface="Yuanti SC" panose="02010600040101010101"/>
              </a:rPr>
              <a:t>为</a:t>
            </a:r>
            <a:r>
              <a:rPr lang="en-US" altLang="zh-CN" sz="2400" dirty="0">
                <a:ea typeface="Yuanti SC" panose="02010600040101010101"/>
              </a:rPr>
              <a:t>baseline</a:t>
            </a:r>
            <a:r>
              <a:rPr lang="zh-CN" altLang="en-US" sz="2400" dirty="0">
                <a:ea typeface="Yuanti SC" panose="02010600040101010101"/>
              </a:rPr>
              <a:t>。</a:t>
            </a:r>
            <a:endParaRPr lang="en-US" altLang="zh-CN" sz="2400" dirty="0">
              <a:ea typeface="Yuanti SC" panose="02010600040101010101"/>
            </a:endParaRPr>
          </a:p>
          <a:p>
            <a:endParaRPr lang="en-US" altLang="zh-CN" sz="2400" dirty="0">
              <a:ea typeface="Yuanti SC" panose="02010600040101010101"/>
            </a:endParaRPr>
          </a:p>
          <a:p>
            <a:r>
              <a:rPr lang="zh-CN" altLang="en-US" sz="2400" dirty="0">
                <a:ea typeface="Yuanti SC" panose="02010600040101010101"/>
              </a:rPr>
              <a:t>我们将从三个主观度量和三个客观度量来评估每一个参试者的实验结果。</a:t>
            </a:r>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主观度量：眩晕感 </a:t>
            </a:r>
            <a:r>
              <a:rPr lang="en-US" altLang="zh-CN" sz="2400" dirty="0">
                <a:ea typeface="Yuanti SC" panose="02010600040101010101"/>
              </a:rPr>
              <a:t>(SSQ)</a:t>
            </a:r>
            <a:r>
              <a:rPr lang="zh-CN" altLang="en-US" sz="2400" dirty="0">
                <a:ea typeface="Yuanti SC" panose="02010600040101010101"/>
              </a:rPr>
              <a:t>、可用性</a:t>
            </a:r>
            <a:r>
              <a:rPr lang="en-US" altLang="zh-CN" sz="2400" dirty="0">
                <a:ea typeface="Yuanti SC" panose="02010600040101010101"/>
              </a:rPr>
              <a:t>(Usability)</a:t>
            </a:r>
            <a:r>
              <a:rPr lang="zh-CN" altLang="en-US" sz="2400" dirty="0">
                <a:ea typeface="Yuanti SC" panose="02010600040101010101"/>
              </a:rPr>
              <a:t>、任务负担</a:t>
            </a:r>
            <a:r>
              <a:rPr lang="en-US" altLang="zh-CN" sz="2400" dirty="0">
                <a:ea typeface="Yuanti SC" panose="02010600040101010101"/>
              </a:rPr>
              <a:t>(NASA-TLX)</a:t>
            </a:r>
          </a:p>
          <a:p>
            <a:pPr marL="342900" indent="-342900">
              <a:buFont typeface="Arial" panose="020B0604020202020204" pitchFamily="34" charset="0"/>
              <a:buChar char="•"/>
            </a:pPr>
            <a:r>
              <a:rPr lang="zh-CN" altLang="en-US" sz="2400" dirty="0">
                <a:ea typeface="Yuanti SC" panose="02010600040101010101"/>
              </a:rPr>
              <a:t>客观度量：成功率、完成时间、最终距离</a:t>
            </a:r>
          </a:p>
        </p:txBody>
      </p:sp>
      <p:pic>
        <p:nvPicPr>
          <p:cNvPr id="5" name="Picture 4">
            <a:extLst>
              <a:ext uri="{FF2B5EF4-FFF2-40B4-BE49-F238E27FC236}">
                <a16:creationId xmlns:a16="http://schemas.microsoft.com/office/drawing/2014/main" id="{EBF4EBFE-DD4C-5240-E96B-6A5362625A46}"/>
              </a:ext>
            </a:extLst>
          </p:cNvPr>
          <p:cNvPicPr>
            <a:picLocks noChangeAspect="1"/>
          </p:cNvPicPr>
          <p:nvPr/>
        </p:nvPicPr>
        <p:blipFill>
          <a:blip r:embed="rId3"/>
          <a:stretch>
            <a:fillRect/>
          </a:stretch>
        </p:blipFill>
        <p:spPr>
          <a:xfrm>
            <a:off x="7968208" y="1685708"/>
            <a:ext cx="3223629" cy="3486584"/>
          </a:xfrm>
          <a:prstGeom prst="rect">
            <a:avLst/>
          </a:prstGeom>
        </p:spPr>
      </p:pic>
      <p:sp>
        <p:nvSpPr>
          <p:cNvPr id="8" name="TextBox 7">
            <a:extLst>
              <a:ext uri="{FF2B5EF4-FFF2-40B4-BE49-F238E27FC236}">
                <a16:creationId xmlns:a16="http://schemas.microsoft.com/office/drawing/2014/main" id="{A0AEEDC5-6A2C-1993-B54F-F72A906F5AE6}"/>
              </a:ext>
            </a:extLst>
          </p:cNvPr>
          <p:cNvSpPr txBox="1"/>
          <p:nvPr/>
        </p:nvSpPr>
        <p:spPr>
          <a:xfrm>
            <a:off x="7759623" y="5317597"/>
            <a:ext cx="3640798" cy="369332"/>
          </a:xfrm>
          <a:prstGeom prst="rect">
            <a:avLst/>
          </a:prstGeom>
          <a:solidFill>
            <a:schemeClr val="bg1">
              <a:lumMod val="85000"/>
            </a:schemeClr>
          </a:solidFill>
        </p:spPr>
        <p:txBody>
          <a:bodyPr wrap="square" rtlCol="0">
            <a:spAutoFit/>
          </a:bodyPr>
          <a:lstStyle/>
          <a:p>
            <a:pPr algn="ctr"/>
            <a:r>
              <a:rPr lang="en-US" dirty="0">
                <a:latin typeface="+mn-lt"/>
                <a:ea typeface="+mn-ea"/>
              </a:rPr>
              <a:t>[</a:t>
            </a:r>
            <a:r>
              <a:rPr lang="en-US" sz="1800" dirty="0">
                <a:effectLst/>
                <a:latin typeface="Times New Roman" panose="02020603050405020304" pitchFamily="18" charset="0"/>
                <a:ea typeface="SimSun" panose="02010600030101010101" pitchFamily="2" charset="-122"/>
              </a:rPr>
              <a:t>Liu</a:t>
            </a:r>
            <a:r>
              <a:rPr lang="en-US" dirty="0">
                <a:effectLst/>
                <a:latin typeface="Times New Roman" panose="02020603050405020304" pitchFamily="18" charset="0"/>
                <a:ea typeface="SimSun" panose="02010600030101010101" pitchFamily="2" charset="-122"/>
              </a:rPr>
              <a:t>, </a:t>
            </a:r>
            <a:r>
              <a:rPr lang="en-US" dirty="0">
                <a:effectLst/>
                <a:latin typeface="+mn-lt"/>
                <a:ea typeface="+mn-ea"/>
              </a:rPr>
              <a:t>Computer &amp; </a:t>
            </a:r>
            <a:r>
              <a:rPr lang="en-US" dirty="0" err="1">
                <a:effectLst/>
                <a:latin typeface="+mn-lt"/>
                <a:ea typeface="+mn-ea"/>
              </a:rPr>
              <a:t>Graphcis</a:t>
            </a:r>
            <a:r>
              <a:rPr lang="en-US" dirty="0">
                <a:latin typeface="+mn-lt"/>
                <a:ea typeface="+mn-ea"/>
              </a:rPr>
              <a:t>,</a:t>
            </a:r>
            <a:r>
              <a:rPr lang="zh-CN" altLang="en-US" dirty="0">
                <a:latin typeface="+mn-lt"/>
                <a:ea typeface="+mn-ea"/>
              </a:rPr>
              <a:t> </a:t>
            </a:r>
            <a:r>
              <a:rPr lang="en-US" altLang="zh-CN" dirty="0">
                <a:latin typeface="+mn-lt"/>
                <a:ea typeface="+mn-ea"/>
              </a:rPr>
              <a:t>2020</a:t>
            </a:r>
            <a:r>
              <a:rPr lang="en-US" dirty="0">
                <a:latin typeface="+mn-lt"/>
                <a:ea typeface="+mn-ea"/>
              </a:rPr>
              <a:t>]</a:t>
            </a:r>
            <a:endParaRPr lang="en-CN" dirty="0">
              <a:latin typeface="+mn-lt"/>
              <a:ea typeface="+mn-ea"/>
            </a:endParaRPr>
          </a:p>
        </p:txBody>
      </p:sp>
    </p:spTree>
    <p:extLst>
      <p:ext uri="{BB962C8B-B14F-4D97-AF65-F5344CB8AC3E}">
        <p14:creationId xmlns:p14="http://schemas.microsoft.com/office/powerpoint/2010/main" val="1205983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UserStudy1_compressed">
            <a:hlinkClick r:id="" action="ppaction://media"/>
            <a:extLst>
              <a:ext uri="{FF2B5EF4-FFF2-40B4-BE49-F238E27FC236}">
                <a16:creationId xmlns:a16="http://schemas.microsoft.com/office/drawing/2014/main" id="{0173F772-6B0B-55BF-1204-E1FD4FD214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37287" y="1628800"/>
            <a:ext cx="8317426"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9497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6" name="Picture 5">
            <a:extLst>
              <a:ext uri="{FF2B5EF4-FFF2-40B4-BE49-F238E27FC236}">
                <a16:creationId xmlns:a16="http://schemas.microsoft.com/office/drawing/2014/main" id="{30C6713E-858D-EE99-A096-B31919E79A4C}"/>
              </a:ext>
            </a:extLst>
          </p:cNvPr>
          <p:cNvPicPr>
            <a:picLocks noChangeAspect="1"/>
          </p:cNvPicPr>
          <p:nvPr/>
        </p:nvPicPr>
        <p:blipFill>
          <a:blip r:embed="rId3"/>
          <a:stretch>
            <a:fillRect/>
          </a:stretch>
        </p:blipFill>
        <p:spPr>
          <a:xfrm>
            <a:off x="2209800" y="1388333"/>
            <a:ext cx="7772400" cy="5112603"/>
          </a:xfrm>
          <a:prstGeom prst="rect">
            <a:avLst/>
          </a:prstGeom>
        </p:spPr>
      </p:pic>
    </p:spTree>
    <p:extLst>
      <p:ext uri="{BB962C8B-B14F-4D97-AF65-F5344CB8AC3E}">
        <p14:creationId xmlns:p14="http://schemas.microsoft.com/office/powerpoint/2010/main" val="1486289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9" name="Picture 8">
            <a:extLst>
              <a:ext uri="{FF2B5EF4-FFF2-40B4-BE49-F238E27FC236}">
                <a16:creationId xmlns:a16="http://schemas.microsoft.com/office/drawing/2014/main" id="{1482EED3-C6CC-2A3D-D6DB-88BDD1CA3133}"/>
              </a:ext>
            </a:extLst>
          </p:cNvPr>
          <p:cNvPicPr>
            <a:picLocks noChangeAspect="1"/>
          </p:cNvPicPr>
          <p:nvPr/>
        </p:nvPicPr>
        <p:blipFill>
          <a:blip r:embed="rId3"/>
          <a:stretch>
            <a:fillRect/>
          </a:stretch>
        </p:blipFill>
        <p:spPr>
          <a:xfrm>
            <a:off x="1510745" y="1388333"/>
            <a:ext cx="9170510" cy="275115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319EFC-406D-D0A4-2E2C-517489DB08A4}"/>
                  </a:ext>
                </a:extLst>
              </p:cNvPr>
              <p:cNvSpPr txBox="1"/>
              <p:nvPr/>
            </p:nvSpPr>
            <p:spPr>
              <a:xfrm>
                <a:off x="1948430" y="4172082"/>
                <a:ext cx="7848872" cy="1477328"/>
              </a:xfrm>
              <a:prstGeom prst="rect">
                <a:avLst/>
              </a:prstGeom>
              <a:solidFill>
                <a:schemeClr val="bg1"/>
              </a:solidFill>
            </p:spPr>
            <p:txBody>
              <a:bodyPr wrap="square">
                <a:spAutoFit/>
              </a:bodyPr>
              <a:lstStyle/>
              <a:p>
                <a:r>
                  <a:rPr lang="en-US" dirty="0" err="1">
                    <a:effectLst/>
                    <a:latin typeface="Yuanti TC" panose="02010600040101010101" pitchFamily="2" charset="-120"/>
                    <a:ea typeface="Yuanti TC" panose="02010600040101010101" pitchFamily="2" charset="-120"/>
                  </a:rPr>
                  <a:t>根据One</a:t>
                </a:r>
                <a:r>
                  <a:rPr lang="en-US" dirty="0">
                    <a:effectLst/>
                    <a:latin typeface="Yuanti TC" panose="02010600040101010101" pitchFamily="2" charset="-120"/>
                    <a:ea typeface="Yuanti TC" panose="02010600040101010101" pitchFamily="2" charset="-120"/>
                  </a:rPr>
                  <a:t>-way</a:t>
                </a:r>
                <a:r>
                  <a:rPr lang="zh-CN" altLang="en-US" dirty="0">
                    <a:effectLst/>
                    <a:latin typeface="Yuanti TC" panose="02010600040101010101" pitchFamily="2" charset="-120"/>
                    <a:ea typeface="Yuanti TC" panose="02010600040101010101" pitchFamily="2" charset="-120"/>
                  </a:rPr>
                  <a:t> </a:t>
                </a:r>
                <a:r>
                  <a:rPr lang="en-US" altLang="zh-CN" dirty="0">
                    <a:effectLst/>
                    <a:latin typeface="Yuanti TC" panose="02010600040101010101" pitchFamily="2" charset="-120"/>
                    <a:ea typeface="Yuanti TC" panose="02010600040101010101" pitchFamily="2" charset="-120"/>
                  </a:rPr>
                  <a:t>ANOVA</a:t>
                </a:r>
                <a:r>
                  <a:rPr lang="zh-CN" altLang="en-US" dirty="0">
                    <a:effectLst/>
                    <a:latin typeface="Yuanti TC" panose="02010600040101010101" pitchFamily="2" charset="-120"/>
                    <a:ea typeface="Yuanti TC" panose="02010600040101010101" pitchFamily="2" charset="-120"/>
                  </a:rPr>
                  <a:t>方差分析，</a:t>
                </a:r>
                <a:r>
                  <a:rPr lang="en-US" dirty="0">
                    <a:effectLst/>
                    <a:latin typeface="Yuanti TC" panose="02010600040101010101" pitchFamily="2" charset="-120"/>
                    <a:ea typeface="Yuanti TC" panose="02010600040101010101" pitchFamily="2" charset="-120"/>
                  </a:rPr>
                  <a:t>EC </a:t>
                </a:r>
                <a:r>
                  <a:rPr lang="zh-CN" altLang="en-US" dirty="0">
                    <a:effectLst/>
                    <a:latin typeface="Yuanti TC" panose="02010600040101010101" pitchFamily="2" charset="-120"/>
                    <a:ea typeface="Yuanti TC" panose="02010600040101010101" pitchFamily="2" charset="-120"/>
                  </a:rPr>
                  <a:t>与 </a:t>
                </a:r>
                <a:r>
                  <a:rPr lang="en-US" dirty="0">
                    <a:effectLst/>
                    <a:latin typeface="Yuanti TC" panose="02010600040101010101" pitchFamily="2" charset="-120"/>
                    <a:ea typeface="Yuanti TC" panose="02010600040101010101" pitchFamily="2" charset="-120"/>
                  </a:rPr>
                  <a:t>CC </a:t>
                </a:r>
                <a:r>
                  <a:rPr lang="zh-CN" altLang="en-US" dirty="0">
                    <a:effectLst/>
                    <a:latin typeface="Yuanti TC" panose="02010600040101010101" pitchFamily="2" charset="-120"/>
                    <a:ea typeface="Yuanti TC" panose="02010600040101010101" pitchFamily="2" charset="-120"/>
                  </a:rPr>
                  <a:t>在所有度量皆有显著差异</a:t>
                </a:r>
                <a:r>
                  <a:rPr lang="zh-CN" altLang="en-US" dirty="0">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zh-CN" altLang="en-US" dirty="0">
                    <a:effectLst/>
                    <a:latin typeface="Yuanti TC" panose="02010600040101010101" pitchFamily="2" charset="-120"/>
                    <a:ea typeface="Yuanti TC" panose="02010600040101010101" pitchFamily="2" charset="-120"/>
                  </a:rPr>
                  <a:t>完成时间</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12</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=39.445,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12</m:t>
                        </m:r>
                      </m:sub>
                    </m:sSub>
                    <m:r>
                      <a:rPr lang="en-US" altLang="zh-CN" b="0" i="1" smtClean="0">
                        <a:effectLst/>
                        <a:latin typeface="Cambria Math" panose="02040503050406030204" pitchFamily="18" charset="0"/>
                      </a:rPr>
                      <m:t>=1.20 ×</m:t>
                    </m:r>
                    <m:r>
                      <a:rPr lang="zh-CN" altLang="en-US" b="0" i="1" smtClean="0">
                        <a:effectLst/>
                        <a:latin typeface="Cambria Math" panose="02040503050406030204" pitchFamily="18" charset="0"/>
                      </a:rPr>
                      <m:t> </m:t>
                    </m:r>
                    <m:sSup>
                      <m:sSupPr>
                        <m:ctrlPr>
                          <a:rPr lang="en-US" altLang="zh-CN" b="0" i="1" smtClean="0">
                            <a:effectLst/>
                            <a:latin typeface="Cambria Math" panose="02040503050406030204" pitchFamily="18" charset="0"/>
                          </a:rPr>
                        </m:ctrlPr>
                      </m:sSupPr>
                      <m:e>
                        <m:r>
                          <a:rPr lang="en-US" altLang="zh-CN" b="0" i="1" smtClean="0">
                            <a:effectLst/>
                            <a:latin typeface="Cambria Math" panose="02040503050406030204" pitchFamily="18" charset="0"/>
                          </a:rPr>
                          <m:t>10</m:t>
                        </m:r>
                      </m:e>
                      <m:sup>
                        <m:r>
                          <a:rPr lang="en-US" altLang="zh-CN" b="0" i="1" smtClean="0">
                            <a:effectLst/>
                            <a:latin typeface="Cambria Math" panose="02040503050406030204" pitchFamily="18" charset="0"/>
                          </a:rPr>
                          <m:t>−6</m:t>
                        </m:r>
                      </m:sup>
                    </m:sSup>
                    <m:r>
                      <a:rPr lang="en-US" altLang="zh-CN" b="0" i="1" smtClean="0">
                        <a:effectLst/>
                        <a:latin typeface="Cambria Math" panose="02040503050406030204" pitchFamily="18" charset="0"/>
                      </a:rPr>
                      <m:t>&lt;0.05</m:t>
                    </m:r>
                  </m:oMath>
                </a14:m>
                <a:r>
                  <a:rPr lang="zh-CN" altLang="en-US" dirty="0">
                    <a:effectLst/>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SSQ</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34</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=7.119,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34</m:t>
                        </m:r>
                      </m:sub>
                    </m:sSub>
                    <m:r>
                      <a:rPr lang="en-US" altLang="zh-CN" b="0" i="1" smtClean="0">
                        <a:effectLst/>
                        <a:latin typeface="Cambria Math" panose="02040503050406030204" pitchFamily="18" charset="0"/>
                      </a:rPr>
                      <m:t>=0.0130&lt;0.05</m:t>
                    </m:r>
                  </m:oMath>
                </a14:m>
                <a:r>
                  <a:rPr lang="zh-CN" altLang="en-US" dirty="0">
                    <a:effectLst/>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SUS</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56</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=13.995,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56</m:t>
                        </m:r>
                      </m:sub>
                    </m:sSub>
                    <m:r>
                      <a:rPr lang="en-US" altLang="zh-CN" b="0" i="1" smtClean="0">
                        <a:effectLst/>
                        <a:latin typeface="Cambria Math" panose="02040503050406030204" pitchFamily="18" charset="0"/>
                      </a:rPr>
                      <m:t>=0.000915&lt;0.05</m:t>
                    </m:r>
                  </m:oMath>
                </a14:m>
                <a:r>
                  <a:rPr lang="zh-CN" altLang="en-US" dirty="0">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NASA­</a:t>
                </a:r>
                <a:r>
                  <a:rPr lang="en-US" altLang="zh-CN" dirty="0">
                    <a:effectLst/>
                    <a:latin typeface="Yuanti TC" panose="02010600040101010101" pitchFamily="2" charset="-120"/>
                    <a:ea typeface="Yuanti TC" panose="02010600040101010101" pitchFamily="2" charset="-120"/>
                  </a:rPr>
                  <a:t>-</a:t>
                </a:r>
                <a:r>
                  <a:rPr lang="en-US" dirty="0">
                    <a:effectLst/>
                    <a:latin typeface="Yuanti TC" panose="02010600040101010101" pitchFamily="2" charset="-120"/>
                    <a:ea typeface="Yuanti TC" panose="02010600040101010101" pitchFamily="2" charset="-120"/>
                  </a:rPr>
                  <a:t>TLX</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78</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=33.440,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78</m:t>
                        </m:r>
                      </m:sub>
                    </m:sSub>
                    <m:r>
                      <a:rPr lang="en-US" altLang="zh-CN" b="0" i="1" smtClean="0">
                        <a:effectLst/>
                        <a:latin typeface="Cambria Math" panose="02040503050406030204" pitchFamily="18" charset="0"/>
                      </a:rPr>
                      <m:t>=4.32 ×</m:t>
                    </m:r>
                    <m:r>
                      <a:rPr lang="zh-CN" altLang="en-US" b="0" i="1" smtClean="0">
                        <a:effectLst/>
                        <a:latin typeface="Cambria Math" panose="02040503050406030204" pitchFamily="18" charset="0"/>
                      </a:rPr>
                      <m:t> </m:t>
                    </m:r>
                    <m:sSup>
                      <m:sSupPr>
                        <m:ctrlPr>
                          <a:rPr lang="en-US" altLang="zh-CN" b="0" i="1" smtClean="0">
                            <a:effectLst/>
                            <a:latin typeface="Cambria Math" panose="02040503050406030204" pitchFamily="18" charset="0"/>
                          </a:rPr>
                        </m:ctrlPr>
                      </m:sSupPr>
                      <m:e>
                        <m:r>
                          <a:rPr lang="en-US" altLang="zh-CN" b="0" i="1" smtClean="0">
                            <a:effectLst/>
                            <a:latin typeface="Cambria Math" panose="02040503050406030204" pitchFamily="18" charset="0"/>
                          </a:rPr>
                          <m:t>10</m:t>
                        </m:r>
                      </m:e>
                      <m:sup>
                        <m:r>
                          <a:rPr lang="en-US" altLang="zh-CN" b="0" i="1" smtClean="0">
                            <a:effectLst/>
                            <a:latin typeface="Cambria Math" panose="02040503050406030204" pitchFamily="18" charset="0"/>
                          </a:rPr>
                          <m:t>−6</m:t>
                        </m:r>
                      </m:sup>
                    </m:sSup>
                    <m:r>
                      <a:rPr lang="en-US" altLang="zh-CN" b="0" i="1" smtClean="0">
                        <a:effectLst/>
                        <a:latin typeface="Cambria Math" panose="02040503050406030204" pitchFamily="18" charset="0"/>
                      </a:rPr>
                      <m:t>&lt;0.05</m:t>
                    </m:r>
                  </m:oMath>
                </a14:m>
                <a:r>
                  <a:rPr lang="zh-CN" altLang="en-US" dirty="0">
                    <a:latin typeface="Yuanti TC" panose="02010600040101010101" pitchFamily="2" charset="-120"/>
                    <a:ea typeface="Yuanti TC" panose="02010600040101010101" pitchFamily="2" charset="-120"/>
                  </a:rPr>
                  <a:t>）</a:t>
                </a:r>
                <a:endParaRPr lang="en-US" dirty="0">
                  <a:latin typeface="Yuanti TC" panose="02010600040101010101" pitchFamily="2" charset="-120"/>
                  <a:ea typeface="Yuanti TC" panose="02010600040101010101" pitchFamily="2" charset="-120"/>
                </a:endParaRPr>
              </a:p>
            </p:txBody>
          </p:sp>
        </mc:Choice>
        <mc:Fallback xmlns="">
          <p:sp>
            <p:nvSpPr>
              <p:cNvPr id="5" name="TextBox 4">
                <a:extLst>
                  <a:ext uri="{FF2B5EF4-FFF2-40B4-BE49-F238E27FC236}">
                    <a16:creationId xmlns:a16="http://schemas.microsoft.com/office/drawing/2014/main" id="{62319EFC-406D-D0A4-2E2C-517489DB08A4}"/>
                  </a:ext>
                </a:extLst>
              </p:cNvPr>
              <p:cNvSpPr txBox="1">
                <a:spLocks noRot="1" noChangeAspect="1" noMove="1" noResize="1" noEditPoints="1" noAdjustHandles="1" noChangeArrowheads="1" noChangeShapeType="1" noTextEdit="1"/>
              </p:cNvSpPr>
              <p:nvPr/>
            </p:nvSpPr>
            <p:spPr>
              <a:xfrm>
                <a:off x="1948430" y="4172082"/>
                <a:ext cx="7848872" cy="1477328"/>
              </a:xfrm>
              <a:prstGeom prst="rect">
                <a:avLst/>
              </a:prstGeom>
              <a:blipFill>
                <a:blip r:embed="rId4"/>
                <a:stretch>
                  <a:fillRect l="-646" t="-1709" b="-5983"/>
                </a:stretch>
              </a:blipFill>
            </p:spPr>
            <p:txBody>
              <a:bodyPr/>
              <a:lstStyle/>
              <a:p>
                <a:r>
                  <a:rPr lang="en-CN">
                    <a:noFill/>
                  </a:rPr>
                  <a:t> </a:t>
                </a:r>
              </a:p>
            </p:txBody>
          </p:sp>
        </mc:Fallback>
      </mc:AlternateContent>
      <p:sp>
        <p:nvSpPr>
          <p:cNvPr id="8" name="TextBox 7">
            <a:extLst>
              <a:ext uri="{FF2B5EF4-FFF2-40B4-BE49-F238E27FC236}">
                <a16:creationId xmlns:a16="http://schemas.microsoft.com/office/drawing/2014/main" id="{3182133C-E457-09B5-221D-3A91D9227DD8}"/>
              </a:ext>
            </a:extLst>
          </p:cNvPr>
          <p:cNvSpPr txBox="1"/>
          <p:nvPr/>
        </p:nvSpPr>
        <p:spPr>
          <a:xfrm>
            <a:off x="1919536" y="5714505"/>
            <a:ext cx="8705858" cy="677108"/>
          </a:xfrm>
          <a:prstGeom prst="rect">
            <a:avLst/>
          </a:prstGeom>
          <a:solidFill>
            <a:schemeClr val="bg1"/>
          </a:solidFill>
        </p:spPr>
        <p:txBody>
          <a:bodyPr wrap="square">
            <a:spAutoFit/>
          </a:bodyPr>
          <a:lstStyle/>
          <a:p>
            <a:r>
              <a:rPr lang="zh-CN" altLang="en-US" sz="1800" dirty="0">
                <a:effectLst/>
                <a:latin typeface="Yuanti TC" panose="02010600040101010101" pitchFamily="2" charset="-120"/>
                <a:ea typeface="Yuanti TC" panose="02010600040101010101" pitchFamily="2" charset="-120"/>
              </a:rPr>
              <a:t>得出结论：</a:t>
            </a:r>
            <a:endParaRPr lang="en-US" altLang="zh-CN" sz="1800" dirty="0">
              <a:effectLst/>
              <a:latin typeface="Yuanti TC" panose="02010600040101010101" pitchFamily="2" charset="-120"/>
              <a:ea typeface="Yuanti TC" panose="02010600040101010101" pitchFamily="2" charset="-120"/>
            </a:endParaRPr>
          </a:p>
          <a:p>
            <a:r>
              <a:rPr lang="zh-CN" altLang="en-US" sz="2000" b="1" dirty="0">
                <a:effectLst/>
                <a:latin typeface="Yuanti TC" panose="02010600040101010101" pitchFamily="2" charset="-120"/>
                <a:ea typeface="Yuanti TC" panose="02010600040101010101" pitchFamily="2" charset="-120"/>
              </a:rPr>
              <a:t>我们的方法在使用效率和用户体验上显著优于同类最优方法 </a:t>
            </a:r>
            <a:r>
              <a:rPr lang="en-US" sz="2000" b="1" dirty="0" err="1">
                <a:effectLst/>
                <a:latin typeface="Yuanti TC" panose="02010600040101010101" pitchFamily="2" charset="-120"/>
                <a:ea typeface="Yuanti TC" panose="02010600040101010101" pitchFamily="2" charset="-120"/>
              </a:rPr>
              <a:t>OrthoGaze</a:t>
            </a:r>
            <a:r>
              <a:rPr lang="en-US" sz="2000" b="1" dirty="0">
                <a:effectLst/>
                <a:latin typeface="Yuanti TC" panose="02010600040101010101" pitchFamily="2" charset="-120"/>
                <a:ea typeface="Yuanti TC" panose="02010600040101010101" pitchFamily="2" charset="-120"/>
              </a:rPr>
              <a:t>。</a:t>
            </a:r>
            <a:endParaRPr lang="en-US" sz="2800" b="1"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291478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Picture 3">
            <a:extLst>
              <a:ext uri="{FF2B5EF4-FFF2-40B4-BE49-F238E27FC236}">
                <a16:creationId xmlns:a16="http://schemas.microsoft.com/office/drawing/2014/main" id="{455FE240-65C5-75C2-587F-AE3C84F39314}"/>
              </a:ext>
            </a:extLst>
          </p:cNvPr>
          <p:cNvPicPr>
            <a:picLocks noChangeAspect="1"/>
          </p:cNvPicPr>
          <p:nvPr/>
        </p:nvPicPr>
        <p:blipFill>
          <a:blip r:embed="rId3"/>
          <a:stretch>
            <a:fillRect/>
          </a:stretch>
        </p:blipFill>
        <p:spPr>
          <a:xfrm>
            <a:off x="2806700" y="1700808"/>
            <a:ext cx="6578600" cy="20955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2CD0F6-B60A-08BF-D998-DEC0BB4BB9F3}"/>
                  </a:ext>
                </a:extLst>
              </p:cNvPr>
              <p:cNvSpPr txBox="1"/>
              <p:nvPr/>
            </p:nvSpPr>
            <p:spPr>
              <a:xfrm>
                <a:off x="1948430" y="4172082"/>
                <a:ext cx="7848872" cy="646331"/>
              </a:xfrm>
              <a:prstGeom prst="rect">
                <a:avLst/>
              </a:prstGeom>
              <a:solidFill>
                <a:schemeClr val="bg1"/>
              </a:solidFill>
            </p:spPr>
            <p:txBody>
              <a:bodyPr wrap="square">
                <a:spAutoFit/>
              </a:bodyPr>
              <a:lstStyle/>
              <a:p>
                <a:r>
                  <a:rPr lang="en-US" dirty="0" err="1">
                    <a:effectLst/>
                    <a:latin typeface="Yuanti TC" panose="02010600040101010101" pitchFamily="2" charset="-120"/>
                    <a:ea typeface="Yuanti TC" panose="02010600040101010101" pitchFamily="2" charset="-120"/>
                  </a:rPr>
                  <a:t>根据One</a:t>
                </a:r>
                <a:r>
                  <a:rPr lang="en-US" dirty="0">
                    <a:effectLst/>
                    <a:latin typeface="Yuanti TC" panose="02010600040101010101" pitchFamily="2" charset="-120"/>
                    <a:ea typeface="Yuanti TC" panose="02010600040101010101" pitchFamily="2" charset="-120"/>
                  </a:rPr>
                  <a:t>-way</a:t>
                </a:r>
                <a:r>
                  <a:rPr lang="zh-CN" altLang="en-US" dirty="0">
                    <a:effectLst/>
                    <a:latin typeface="Yuanti TC" panose="02010600040101010101" pitchFamily="2" charset="-120"/>
                    <a:ea typeface="Yuanti TC" panose="02010600040101010101" pitchFamily="2" charset="-120"/>
                  </a:rPr>
                  <a:t> </a:t>
                </a:r>
                <a:r>
                  <a:rPr lang="en-US" altLang="zh-CN" dirty="0">
                    <a:latin typeface="Yuanti TC" panose="02010600040101010101" pitchFamily="2" charset="-120"/>
                    <a:ea typeface="Yuanti TC" panose="02010600040101010101" pitchFamily="2" charset="-120"/>
                  </a:rPr>
                  <a:t>ANOVA</a:t>
                </a:r>
                <a:r>
                  <a:rPr lang="zh-CN" altLang="en-US" dirty="0">
                    <a:latin typeface="Yuanti TC" panose="02010600040101010101" pitchFamily="2" charset="-120"/>
                    <a:ea typeface="Yuanti TC" panose="02010600040101010101" pitchFamily="2" charset="-120"/>
                  </a:rPr>
                  <a:t>方差分析，三种 </a:t>
                </a:r>
                <a:r>
                  <a:rPr lang="en-US" dirty="0">
                    <a:latin typeface="Yuanti TC" panose="02010600040101010101" pitchFamily="2" charset="-120"/>
                    <a:ea typeface="Yuanti TC" panose="02010600040101010101" pitchFamily="2" charset="-120"/>
                  </a:rPr>
                  <a:t>VR </a:t>
                </a:r>
                <a:r>
                  <a:rPr lang="zh-CN" altLang="en-US" dirty="0">
                    <a:latin typeface="Yuanti TC" panose="02010600040101010101" pitchFamily="2" charset="-120"/>
                    <a:ea typeface="Yuanti TC" panose="02010600040101010101" pitchFamily="2" charset="-120"/>
                  </a:rPr>
                  <a:t>经验对应的完成时间数据没有显著差异（</a:t>
                </a:r>
                <a14:m>
                  <m:oMath xmlns:m="http://schemas.openxmlformats.org/officeDocument/2006/math">
                    <m:r>
                      <a:rPr lang="en-US" altLang="zh-CN" i="1">
                        <a:latin typeface="Cambria Math" panose="02040503050406030204" pitchFamily="18" charset="0"/>
                        <a:ea typeface="Yuanti TC" panose="02010600040101010101" pitchFamily="2" charset="-120"/>
                      </a:rPr>
                      <m:t>𝐹</m:t>
                    </m:r>
                    <m:r>
                      <a:rPr lang="en-US" altLang="zh-CN" i="1">
                        <a:latin typeface="Cambria Math" panose="02040503050406030204" pitchFamily="18" charset="0"/>
                        <a:ea typeface="Yuanti TC" panose="02010600040101010101" pitchFamily="2" charset="-120"/>
                      </a:rPr>
                      <m:t>[2, 11]=2.31, </m:t>
                    </m:r>
                    <m:r>
                      <a:rPr lang="en-US" altLang="zh-CN" i="1">
                        <a:latin typeface="Cambria Math" panose="02040503050406030204" pitchFamily="18" charset="0"/>
                        <a:ea typeface="Yuanti TC" panose="02010600040101010101" pitchFamily="2" charset="-120"/>
                      </a:rPr>
                      <m:t>𝑝</m:t>
                    </m:r>
                    <m:r>
                      <a:rPr lang="en-US" altLang="zh-CN" i="1">
                        <a:latin typeface="Cambria Math" panose="02040503050406030204" pitchFamily="18" charset="0"/>
                        <a:ea typeface="Yuanti TC" panose="02010600040101010101" pitchFamily="2" charset="-120"/>
                      </a:rPr>
                      <m:t>=0.1477&gt;0.05</m:t>
                    </m:r>
                  </m:oMath>
                </a14:m>
                <a:r>
                  <a:rPr lang="zh-CN" altLang="en-US" dirty="0">
                    <a:latin typeface="Yuanti TC" panose="02010600040101010101" pitchFamily="2" charset="-120"/>
                    <a:ea typeface="Yuanti TC" panose="02010600040101010101" pitchFamily="2" charset="-120"/>
                  </a:rPr>
                  <a:t>）</a:t>
                </a:r>
                <a:r>
                  <a:rPr lang="en-US" dirty="0">
                    <a:latin typeface="Yuanti TC" panose="02010600040101010101" pitchFamily="2" charset="-120"/>
                    <a:ea typeface="Yuanti TC" panose="02010600040101010101" pitchFamily="2" charset="-120"/>
                  </a:rPr>
                  <a:t>。</a:t>
                </a:r>
                <a:endParaRPr lang="zh-CN" altLang="en-US" dirty="0">
                  <a:latin typeface="Yuanti TC" panose="02010600040101010101" pitchFamily="2" charset="-120"/>
                  <a:ea typeface="Yuanti TC" panose="02010600040101010101" pitchFamily="2" charset="-120"/>
                </a:endParaRPr>
              </a:p>
            </p:txBody>
          </p:sp>
        </mc:Choice>
        <mc:Fallback xmlns="">
          <p:sp>
            <p:nvSpPr>
              <p:cNvPr id="6" name="TextBox 5">
                <a:extLst>
                  <a:ext uri="{FF2B5EF4-FFF2-40B4-BE49-F238E27FC236}">
                    <a16:creationId xmlns:a16="http://schemas.microsoft.com/office/drawing/2014/main" id="{BD2CD0F6-B60A-08BF-D998-DEC0BB4BB9F3}"/>
                  </a:ext>
                </a:extLst>
              </p:cNvPr>
              <p:cNvSpPr txBox="1">
                <a:spLocks noRot="1" noChangeAspect="1" noMove="1" noResize="1" noEditPoints="1" noAdjustHandles="1" noChangeArrowheads="1" noChangeShapeType="1" noTextEdit="1"/>
              </p:cNvSpPr>
              <p:nvPr/>
            </p:nvSpPr>
            <p:spPr>
              <a:xfrm>
                <a:off x="1948430" y="4172082"/>
                <a:ext cx="7848872" cy="646331"/>
              </a:xfrm>
              <a:prstGeom prst="rect">
                <a:avLst/>
              </a:prstGeom>
              <a:blipFill>
                <a:blip r:embed="rId4"/>
                <a:stretch>
                  <a:fillRect l="-646" t="-3846" b="-13462"/>
                </a:stretch>
              </a:blipFill>
            </p:spPr>
            <p:txBody>
              <a:bodyPr/>
              <a:lstStyle/>
              <a:p>
                <a:r>
                  <a:rPr lang="en-CN">
                    <a:noFill/>
                  </a:rPr>
                  <a:t> </a:t>
                </a:r>
              </a:p>
            </p:txBody>
          </p:sp>
        </mc:Fallback>
      </mc:AlternateContent>
      <p:sp>
        <p:nvSpPr>
          <p:cNvPr id="7" name="TextBox 6">
            <a:extLst>
              <a:ext uri="{FF2B5EF4-FFF2-40B4-BE49-F238E27FC236}">
                <a16:creationId xmlns:a16="http://schemas.microsoft.com/office/drawing/2014/main" id="{E8F5D2C1-0288-6A51-AE6C-2CFA2DAD3EFF}"/>
              </a:ext>
            </a:extLst>
          </p:cNvPr>
          <p:cNvSpPr txBox="1"/>
          <p:nvPr/>
        </p:nvSpPr>
        <p:spPr>
          <a:xfrm>
            <a:off x="1919536" y="4941168"/>
            <a:ext cx="8705858" cy="677108"/>
          </a:xfrm>
          <a:prstGeom prst="rect">
            <a:avLst/>
          </a:prstGeom>
          <a:solidFill>
            <a:schemeClr val="bg1"/>
          </a:solidFill>
        </p:spPr>
        <p:txBody>
          <a:bodyPr wrap="square">
            <a:spAutoFit/>
          </a:bodyPr>
          <a:lstStyle/>
          <a:p>
            <a:r>
              <a:rPr lang="zh-CN" altLang="en-US" sz="1800" dirty="0">
                <a:effectLst/>
                <a:latin typeface="Yuanti TC" panose="02010600040101010101" pitchFamily="2" charset="-120"/>
                <a:ea typeface="Yuanti TC" panose="02010600040101010101" pitchFamily="2" charset="-120"/>
              </a:rPr>
              <a:t>得出结论：</a:t>
            </a:r>
            <a:endParaRPr lang="en-US" altLang="zh-CN" sz="1800" dirty="0">
              <a:effectLst/>
              <a:latin typeface="Yuanti TC" panose="02010600040101010101" pitchFamily="2" charset="-120"/>
              <a:ea typeface="Yuanti TC" panose="02010600040101010101" pitchFamily="2" charset="-120"/>
            </a:endParaRPr>
          </a:p>
          <a:p>
            <a:r>
              <a:rPr lang="zh-CN" altLang="en-US" sz="2000" b="1" dirty="0">
                <a:latin typeface="Yuanti TC" panose="02010600040101010101" pitchFamily="2" charset="-120"/>
                <a:ea typeface="Yuanti TC" panose="02010600040101010101" pitchFamily="2" charset="-120"/>
              </a:rPr>
              <a:t>我们的方法具备高可学习性。 </a:t>
            </a:r>
            <a:endParaRPr lang="en-US" sz="2000" b="1"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757422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EB8C86C1-D2A4-B487-9B70-CB5D336F824F}"/>
              </a:ext>
            </a:extLst>
          </p:cNvPr>
          <p:cNvSpPr txBox="1"/>
          <p:nvPr/>
        </p:nvSpPr>
        <p:spPr>
          <a:xfrm>
            <a:off x="378010" y="1496329"/>
            <a:ext cx="11445587" cy="830997"/>
          </a:xfrm>
          <a:prstGeom prst="rect">
            <a:avLst/>
          </a:prstGeom>
          <a:noFill/>
        </p:spPr>
        <p:txBody>
          <a:bodyPr wrap="square" rtlCol="0">
            <a:spAutoFit/>
          </a:bodyPr>
          <a:lstStyle/>
          <a:p>
            <a:r>
              <a:rPr lang="zh-CN" altLang="en-US" sz="2400" dirty="0">
                <a:ea typeface="Yuanti SC" panose="02010600040101010101"/>
              </a:rPr>
              <a:t>本实验涵盖多物体的位移、旋转和缩放的操纵以全面评估该对象操纵系统。</a:t>
            </a:r>
            <a:endParaRPr lang="en-US" altLang="zh-CN" sz="2400" dirty="0">
              <a:ea typeface="Yuanti SC" panose="02010600040101010101"/>
            </a:endParaRPr>
          </a:p>
          <a:p>
            <a:r>
              <a:rPr lang="zh-CN" altLang="en-US" sz="2400" dirty="0">
                <a:ea typeface="Yuanti SC" panose="02010600040101010101"/>
              </a:rPr>
              <a:t>以目前基于手的变体最多、最广泛的</a:t>
            </a:r>
            <a:r>
              <a:rPr lang="en-US" altLang="zh-CN" sz="2400" dirty="0">
                <a:ea typeface="Yuanti SC" panose="02010600040101010101"/>
              </a:rPr>
              <a:t>PRISM</a:t>
            </a:r>
            <a:r>
              <a:rPr lang="zh-CN" altLang="en-US" sz="2400" dirty="0">
                <a:ea typeface="Yuanti SC" panose="02010600040101010101"/>
              </a:rPr>
              <a:t>方法和最优的</a:t>
            </a:r>
            <a:r>
              <a:rPr lang="en-US" altLang="zh-CN" sz="2400" dirty="0">
                <a:ea typeface="Yuanti SC" panose="02010600040101010101"/>
              </a:rPr>
              <a:t>Implicit</a:t>
            </a:r>
            <a:r>
              <a:rPr lang="zh-CN" altLang="en-US" sz="2400" dirty="0">
                <a:ea typeface="Yuanti SC" panose="02010600040101010101"/>
              </a:rPr>
              <a:t> </a:t>
            </a:r>
            <a:r>
              <a:rPr lang="en-US" altLang="zh-CN" sz="2400" dirty="0">
                <a:ea typeface="Yuanti SC" panose="02010600040101010101"/>
              </a:rPr>
              <a:t>Gaze</a:t>
            </a:r>
            <a:r>
              <a:rPr lang="zh-CN" altLang="en-US" sz="2400" dirty="0">
                <a:ea typeface="Yuanti SC" panose="02010600040101010101"/>
              </a:rPr>
              <a:t>为</a:t>
            </a:r>
            <a:r>
              <a:rPr lang="en-US" altLang="zh-CN" sz="2400" dirty="0">
                <a:ea typeface="Yuanti SC" panose="02010600040101010101"/>
              </a:rPr>
              <a:t>baseline</a:t>
            </a:r>
            <a:r>
              <a:rPr lang="zh-CN" altLang="en-US" sz="2400" dirty="0">
                <a:ea typeface="Yuanti SC" panose="02010600040101010101"/>
              </a:rPr>
              <a:t>。</a:t>
            </a:r>
          </a:p>
        </p:txBody>
      </p:sp>
      <p:grpSp>
        <p:nvGrpSpPr>
          <p:cNvPr id="14" name="Group 13">
            <a:extLst>
              <a:ext uri="{FF2B5EF4-FFF2-40B4-BE49-F238E27FC236}">
                <a16:creationId xmlns:a16="http://schemas.microsoft.com/office/drawing/2014/main" id="{A5A68FA0-E20F-56EA-9B3A-6B13F8455749}"/>
              </a:ext>
            </a:extLst>
          </p:cNvPr>
          <p:cNvGrpSpPr/>
          <p:nvPr/>
        </p:nvGrpSpPr>
        <p:grpSpPr>
          <a:xfrm>
            <a:off x="1110578" y="2636912"/>
            <a:ext cx="9970844" cy="3310800"/>
            <a:chOff x="2424859" y="3804653"/>
            <a:chExt cx="9273056" cy="2781766"/>
          </a:xfrm>
        </p:grpSpPr>
        <p:pic>
          <p:nvPicPr>
            <p:cNvPr id="5" name="Picture 4">
              <a:extLst>
                <a:ext uri="{FF2B5EF4-FFF2-40B4-BE49-F238E27FC236}">
                  <a16:creationId xmlns:a16="http://schemas.microsoft.com/office/drawing/2014/main" id="{3FE9889F-43BC-0851-E4E1-C9B3261F24A1}"/>
                </a:ext>
              </a:extLst>
            </p:cNvPr>
            <p:cNvPicPr>
              <a:picLocks noChangeAspect="1"/>
            </p:cNvPicPr>
            <p:nvPr/>
          </p:nvPicPr>
          <p:blipFill>
            <a:blip r:embed="rId3"/>
            <a:stretch>
              <a:fillRect/>
            </a:stretch>
          </p:blipFill>
          <p:spPr>
            <a:xfrm>
              <a:off x="2424859" y="3945245"/>
              <a:ext cx="3323093" cy="2199955"/>
            </a:xfrm>
            <a:prstGeom prst="rect">
              <a:avLst/>
            </a:prstGeom>
          </p:spPr>
        </p:pic>
        <p:sp>
          <p:nvSpPr>
            <p:cNvPr id="6" name="TextBox 5">
              <a:extLst>
                <a:ext uri="{FF2B5EF4-FFF2-40B4-BE49-F238E27FC236}">
                  <a16:creationId xmlns:a16="http://schemas.microsoft.com/office/drawing/2014/main" id="{131BB024-842D-DADB-F95D-B25FD1B386E0}"/>
                </a:ext>
              </a:extLst>
            </p:cNvPr>
            <p:cNvSpPr txBox="1"/>
            <p:nvPr/>
          </p:nvSpPr>
          <p:spPr>
            <a:xfrm>
              <a:off x="2754983" y="6247865"/>
              <a:ext cx="2662845" cy="338554"/>
            </a:xfrm>
            <a:prstGeom prst="rect">
              <a:avLst/>
            </a:prstGeom>
            <a:solidFill>
              <a:schemeClr val="bg1">
                <a:lumMod val="85000"/>
              </a:schemeClr>
            </a:solidFill>
          </p:spPr>
          <p:txBody>
            <a:bodyPr wrap="square" rtlCol="0">
              <a:spAutoFit/>
            </a:bodyPr>
            <a:lstStyle/>
            <a:p>
              <a:pPr algn="ctr"/>
              <a:r>
                <a:rPr lang="en-US" sz="1600" dirty="0">
                  <a:latin typeface="+mn-lt"/>
                  <a:ea typeface="+mn-ea"/>
                </a:rPr>
                <a:t>[</a:t>
              </a:r>
              <a:r>
                <a:rPr lang="en-US" sz="1600" dirty="0">
                  <a:effectLst/>
                  <a:latin typeface="Times New Roman" panose="02020603050405020304" pitchFamily="18" charset="0"/>
                  <a:ea typeface="SimSun" panose="02010600030101010101" pitchFamily="2" charset="-122"/>
                </a:rPr>
                <a:t>Kim, </a:t>
              </a:r>
              <a:r>
                <a:rPr lang="en-US" altLang="zh-CN" sz="1600" dirty="0">
                  <a:latin typeface="+mn-lt"/>
                  <a:ea typeface="+mn-ea"/>
                </a:rPr>
                <a:t>3DUI</a:t>
              </a:r>
              <a:r>
                <a:rPr lang="en-US" sz="1600" dirty="0">
                  <a:latin typeface="+mn-lt"/>
                  <a:ea typeface="+mn-ea"/>
                </a:rPr>
                <a:t>,</a:t>
              </a:r>
              <a:r>
                <a:rPr lang="zh-CN" altLang="en-US" sz="1600" dirty="0">
                  <a:latin typeface="+mn-lt"/>
                  <a:ea typeface="+mn-ea"/>
                </a:rPr>
                <a:t> </a:t>
              </a:r>
              <a:r>
                <a:rPr lang="en-US" altLang="zh-CN" sz="1600" dirty="0">
                  <a:latin typeface="+mn-lt"/>
                  <a:ea typeface="+mn-ea"/>
                </a:rPr>
                <a:t>2017</a:t>
              </a:r>
              <a:r>
                <a:rPr lang="en-US" sz="1600" dirty="0">
                  <a:latin typeface="+mn-lt"/>
                  <a:ea typeface="+mn-ea"/>
                </a:rPr>
                <a:t>]</a:t>
              </a:r>
              <a:endParaRPr lang="en-CN" sz="1600" dirty="0">
                <a:latin typeface="+mn-lt"/>
                <a:ea typeface="+mn-ea"/>
              </a:endParaRPr>
            </a:p>
          </p:txBody>
        </p:sp>
        <p:sp>
          <p:nvSpPr>
            <p:cNvPr id="11" name="TextBox 10">
              <a:extLst>
                <a:ext uri="{FF2B5EF4-FFF2-40B4-BE49-F238E27FC236}">
                  <a16:creationId xmlns:a16="http://schemas.microsoft.com/office/drawing/2014/main" id="{09A78709-5697-9C10-2BD7-E44D89DC4401}"/>
                </a:ext>
              </a:extLst>
            </p:cNvPr>
            <p:cNvSpPr txBox="1"/>
            <p:nvPr/>
          </p:nvSpPr>
          <p:spPr>
            <a:xfrm>
              <a:off x="8105595" y="6208768"/>
              <a:ext cx="2662845" cy="284456"/>
            </a:xfrm>
            <a:prstGeom prst="rect">
              <a:avLst/>
            </a:prstGeom>
            <a:solidFill>
              <a:schemeClr val="bg1">
                <a:lumMod val="85000"/>
              </a:schemeClr>
            </a:solidFill>
          </p:spPr>
          <p:txBody>
            <a:bodyPr wrap="square" rtlCol="0">
              <a:spAutoFit/>
            </a:bodyPr>
            <a:lstStyle/>
            <a:p>
              <a:pPr algn="ctr"/>
              <a:r>
                <a:rPr lang="en-US" sz="1600" dirty="0">
                  <a:latin typeface="+mn-lt"/>
                  <a:ea typeface="+mn-ea"/>
                </a:rPr>
                <a:t>[</a:t>
              </a:r>
              <a:r>
                <a:rPr lang="en-US" sz="1600" dirty="0">
                  <a:effectLst/>
                  <a:latin typeface="Times New Roman" panose="02020603050405020304" pitchFamily="18" charset="0"/>
                  <a:ea typeface="SimSun" panose="02010600030101010101" pitchFamily="2" charset="-122"/>
                </a:rPr>
                <a:t>Yu, </a:t>
              </a:r>
              <a:r>
                <a:rPr lang="en-US" sz="1600" dirty="0">
                  <a:effectLst/>
                  <a:latin typeface="+mn-lt"/>
                  <a:ea typeface="+mn-ea"/>
                </a:rPr>
                <a:t>CHI</a:t>
              </a:r>
              <a:r>
                <a:rPr lang="en-US" sz="1600" dirty="0">
                  <a:latin typeface="+mn-lt"/>
                  <a:ea typeface="+mn-ea"/>
                </a:rPr>
                <a:t>,</a:t>
              </a:r>
              <a:r>
                <a:rPr lang="zh-CN" altLang="en-US" sz="1600" dirty="0">
                  <a:latin typeface="+mn-lt"/>
                  <a:ea typeface="+mn-ea"/>
                </a:rPr>
                <a:t> </a:t>
              </a:r>
              <a:r>
                <a:rPr lang="en-US" altLang="zh-CN" sz="1600" dirty="0">
                  <a:latin typeface="+mn-lt"/>
                  <a:ea typeface="+mn-ea"/>
                </a:rPr>
                <a:t>2021</a:t>
              </a:r>
              <a:r>
                <a:rPr lang="en-US" sz="1600" dirty="0">
                  <a:latin typeface="+mn-lt"/>
                  <a:ea typeface="+mn-ea"/>
                </a:rPr>
                <a:t>]</a:t>
              </a:r>
              <a:endParaRPr lang="en-CN" sz="1600" dirty="0">
                <a:latin typeface="+mn-lt"/>
                <a:ea typeface="+mn-ea"/>
              </a:endParaRPr>
            </a:p>
          </p:txBody>
        </p:sp>
        <p:pic>
          <p:nvPicPr>
            <p:cNvPr id="13" name="Picture 12" descr="A picture containing text, screenshot&#10;&#10;Description automatically generated">
              <a:extLst>
                <a:ext uri="{FF2B5EF4-FFF2-40B4-BE49-F238E27FC236}">
                  <a16:creationId xmlns:a16="http://schemas.microsoft.com/office/drawing/2014/main" id="{AE0986C4-EB84-E558-5BBB-DB1A8805846A}"/>
                </a:ext>
              </a:extLst>
            </p:cNvPr>
            <p:cNvPicPr>
              <a:picLocks noChangeAspect="1"/>
            </p:cNvPicPr>
            <p:nvPr/>
          </p:nvPicPr>
          <p:blipFill>
            <a:blip r:embed="rId4"/>
            <a:stretch>
              <a:fillRect/>
            </a:stretch>
          </p:blipFill>
          <p:spPr>
            <a:xfrm>
              <a:off x="7176120" y="3804653"/>
              <a:ext cx="4521795" cy="2436083"/>
            </a:xfrm>
            <a:prstGeom prst="rect">
              <a:avLst/>
            </a:prstGeom>
          </p:spPr>
        </p:pic>
      </p:grpSp>
    </p:spTree>
    <p:extLst>
      <p:ext uri="{BB962C8B-B14F-4D97-AF65-F5344CB8AC3E}">
        <p14:creationId xmlns:p14="http://schemas.microsoft.com/office/powerpoint/2010/main" val="2343995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7" name="TextBox 6">
            <a:extLst>
              <a:ext uri="{FF2B5EF4-FFF2-40B4-BE49-F238E27FC236}">
                <a16:creationId xmlns:a16="http://schemas.microsoft.com/office/drawing/2014/main" id="{EE7E72D5-A5F8-29DC-6382-2FDDF73394FE}"/>
              </a:ext>
            </a:extLst>
          </p:cNvPr>
          <p:cNvSpPr txBox="1"/>
          <p:nvPr/>
        </p:nvSpPr>
        <p:spPr>
          <a:xfrm>
            <a:off x="604178" y="1355737"/>
            <a:ext cx="10937079" cy="5614638"/>
          </a:xfrm>
          <a:prstGeom prst="rect">
            <a:avLst/>
          </a:prstGeom>
        </p:spPr>
        <p:txBody>
          <a:bodyPr vert="horz" lIns="91440" tIns="45720" rIns="91440" bIns="45720" rtlCol="0">
            <a:normAutofit/>
          </a:bodyPr>
          <a:lstStyle/>
          <a:p>
            <a:pPr marL="285750" indent="-228600" defTabSz="914400">
              <a:lnSpc>
                <a:spcPct val="90000"/>
              </a:lnSpc>
              <a:spcBef>
                <a:spcPts val="1000"/>
              </a:spcBef>
              <a:buClr>
                <a:schemeClr val="accent2"/>
              </a:buClr>
              <a:buFont typeface="Arial" panose="020B0604020202020204" pitchFamily="34" charset="0"/>
              <a:buChar char="•"/>
            </a:pPr>
            <a:r>
              <a:rPr lang="zh-CN" altLang="en-CN" sz="2000" dirty="0">
                <a:solidFill>
                  <a:schemeClr val="tx1">
                    <a:lumMod val="85000"/>
                    <a:lumOff val="15000"/>
                  </a:schemeClr>
                </a:solidFill>
                <a:latin typeface="Yuanti TC" panose="02010600040101010101" pitchFamily="2" charset="-120"/>
                <a:ea typeface="Yuanti TC" panose="02010600040101010101" pitchFamily="2" charset="-120"/>
              </a:rPr>
              <a:t>参试者</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将使用我们的方法、</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PRISM</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方法和</a:t>
            </a:r>
            <a:r>
              <a:rPr lang="en-CN" altLang="zh-CN" sz="2000" dirty="0">
                <a:solidFill>
                  <a:schemeClr val="tx1">
                    <a:lumMod val="85000"/>
                    <a:lumOff val="15000"/>
                  </a:schemeClr>
                </a:solidFill>
                <a:latin typeface="Yuanti TC" panose="02010600040101010101" pitchFamily="2" charset="-120"/>
                <a:ea typeface="Yuanti TC" panose="02010600040101010101" pitchFamily="2" charset="-120"/>
              </a:rPr>
              <a:t>Implicit</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Gaze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分别完成</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10</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次独立的实验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每次实验有</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60s</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的完成时间</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系统实时用豪斯多夫距离（</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）计算与目标积木形状的相似度</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p:txBody>
      </p:sp>
      <p:pic>
        <p:nvPicPr>
          <p:cNvPr id="8" name="Picture 7">
            <a:extLst>
              <a:ext uri="{FF2B5EF4-FFF2-40B4-BE49-F238E27FC236}">
                <a16:creationId xmlns:a16="http://schemas.microsoft.com/office/drawing/2014/main" id="{C3369F12-F480-5327-C0CA-3DD55ECADD74}"/>
              </a:ext>
            </a:extLst>
          </p:cNvPr>
          <p:cNvPicPr>
            <a:picLocks noChangeAspect="1"/>
          </p:cNvPicPr>
          <p:nvPr/>
        </p:nvPicPr>
        <p:blipFill>
          <a:blip r:embed="rId3"/>
          <a:stretch>
            <a:fillRect/>
          </a:stretch>
        </p:blipFill>
        <p:spPr>
          <a:xfrm>
            <a:off x="2622557" y="2780928"/>
            <a:ext cx="6946886" cy="3847938"/>
          </a:xfrm>
          <a:prstGeom prst="rect">
            <a:avLst/>
          </a:prstGeom>
          <a:effectLst>
            <a:softEdge rad="175713"/>
          </a:effectLst>
        </p:spPr>
      </p:pic>
    </p:spTree>
    <p:extLst>
      <p:ext uri="{BB962C8B-B14F-4D97-AF65-F5344CB8AC3E}">
        <p14:creationId xmlns:p14="http://schemas.microsoft.com/office/powerpoint/2010/main" val="30683680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5" name="UserStudy2_compressed">
            <a:hlinkClick r:id="" action="ppaction://media"/>
            <a:extLst>
              <a:ext uri="{FF2B5EF4-FFF2-40B4-BE49-F238E27FC236}">
                <a16:creationId xmlns:a16="http://schemas.microsoft.com/office/drawing/2014/main" id="{DCC0F1AE-D7FD-A125-A94B-22DB6CE616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14005" y="1628800"/>
            <a:ext cx="8317426"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2716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二、技术路线</a:t>
            </a:r>
            <a:endParaRPr lang="en-US" altLang="zh-CN" sz="3800" b="1" dirty="0">
              <a:solidFill>
                <a:srgbClr val="FF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2380447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7" name="TextBox 6">
            <a:extLst>
              <a:ext uri="{FF2B5EF4-FFF2-40B4-BE49-F238E27FC236}">
                <a16:creationId xmlns:a16="http://schemas.microsoft.com/office/drawing/2014/main" id="{EE7E72D5-A5F8-29DC-6382-2FDDF73394FE}"/>
              </a:ext>
            </a:extLst>
          </p:cNvPr>
          <p:cNvSpPr txBox="1"/>
          <p:nvPr/>
        </p:nvSpPr>
        <p:spPr>
          <a:xfrm>
            <a:off x="604178" y="1355737"/>
            <a:ext cx="10937079" cy="5614638"/>
          </a:xfrm>
          <a:prstGeom prst="rect">
            <a:avLst/>
          </a:prstGeom>
        </p:spPr>
        <p:txBody>
          <a:bodyPr vert="horz" lIns="91440" tIns="45720" rIns="91440" bIns="45720" rtlCol="0">
            <a:normAutofit/>
          </a:bodyPr>
          <a:lstStyle/>
          <a:p>
            <a:pPr marL="285750" indent="-228600" defTabSz="914400">
              <a:lnSpc>
                <a:spcPct val="90000"/>
              </a:lnSpc>
              <a:spcBef>
                <a:spcPts val="1000"/>
              </a:spcBef>
              <a:buClr>
                <a:schemeClr val="accent2"/>
              </a:buClr>
              <a:buFont typeface="Arial" panose="020B0604020202020204" pitchFamily="34" charset="0"/>
              <a:buChar char="•"/>
            </a:pPr>
            <a:r>
              <a:rPr lang="zh-CN" altLang="en-CN" sz="2000" dirty="0">
                <a:solidFill>
                  <a:schemeClr val="tx1">
                    <a:lumMod val="85000"/>
                    <a:lumOff val="15000"/>
                  </a:schemeClr>
                </a:solidFill>
                <a:latin typeface="Yuanti TC" panose="02010600040101010101" pitchFamily="2" charset="-120"/>
                <a:ea typeface="Yuanti TC" panose="02010600040101010101" pitchFamily="2" charset="-120"/>
              </a:rPr>
              <a:t>参试者</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将使用我们的方法、</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PRISM</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方法和</a:t>
            </a:r>
            <a:r>
              <a:rPr lang="en-CN" altLang="zh-CN" sz="2000" dirty="0">
                <a:solidFill>
                  <a:schemeClr val="tx1">
                    <a:lumMod val="85000"/>
                    <a:lumOff val="15000"/>
                  </a:schemeClr>
                </a:solidFill>
                <a:latin typeface="Yuanti TC" panose="02010600040101010101" pitchFamily="2" charset="-120"/>
                <a:ea typeface="Yuanti TC" panose="02010600040101010101" pitchFamily="2" charset="-120"/>
              </a:rPr>
              <a:t>Implicit</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Gaze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分别完成</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10</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次独立的实验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每次实验有</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60s</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的完成时间</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系统实时用豪斯多夫距离（</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）计算与目标积木形状的相似度</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57150" defTabSz="914400">
              <a:lnSpc>
                <a:spcPct val="90000"/>
              </a:lnSpc>
              <a:spcBef>
                <a:spcPts val="1000"/>
              </a:spcBef>
              <a:buClr>
                <a:schemeClr val="accent2"/>
              </a:buCl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针对每次实验：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在完成时间内，一旦</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小于某一阈值，则认定实验成功，记录完成时间，本次试验结束</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超出完成时间，则认定实验失败，实验结束，记录此时的</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，作为最终距离</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57150" defTabSz="914400">
              <a:lnSpc>
                <a:spcPct val="90000"/>
              </a:lnSpc>
              <a:spcBef>
                <a:spcPts val="1000"/>
              </a:spcBef>
              <a:buClr>
                <a:schemeClr val="accent2"/>
              </a:buCl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全部</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10</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次实验完成后：</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计算实验成功率</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统计完成时间（*此度量仅针对成功的实验）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统计最终距离（*此度量仅针对失败的实验）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使用</a:t>
            </a:r>
            <a:r>
              <a:rPr lang="en-US" sz="2000" dirty="0">
                <a:solidFill>
                  <a:schemeClr val="tx1">
                    <a:lumMod val="85000"/>
                    <a:lumOff val="15000"/>
                  </a:schemeClr>
                </a:solidFill>
                <a:latin typeface="Yuanti TC" panose="02010600040101010101" pitchFamily="2" charset="-120"/>
                <a:ea typeface="Yuanti TC" panose="02010600040101010101" pitchFamily="2" charset="-120"/>
              </a:rPr>
              <a:t>Tukey HSD</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事后检验（</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post-hoc</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）来分析显著差异性</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23926950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Picture 3">
            <a:extLst>
              <a:ext uri="{FF2B5EF4-FFF2-40B4-BE49-F238E27FC236}">
                <a16:creationId xmlns:a16="http://schemas.microsoft.com/office/drawing/2014/main" id="{196EE7AB-9AF6-D9AF-1A71-43442CF21772}"/>
              </a:ext>
            </a:extLst>
          </p:cNvPr>
          <p:cNvPicPr>
            <a:picLocks noChangeAspect="1"/>
          </p:cNvPicPr>
          <p:nvPr/>
        </p:nvPicPr>
        <p:blipFill>
          <a:blip r:embed="rId3"/>
          <a:stretch>
            <a:fillRect/>
          </a:stretch>
        </p:blipFill>
        <p:spPr>
          <a:xfrm>
            <a:off x="3187476" y="1388333"/>
            <a:ext cx="5817047" cy="5229200"/>
          </a:xfrm>
          <a:prstGeom prst="rect">
            <a:avLst/>
          </a:prstGeom>
        </p:spPr>
      </p:pic>
    </p:spTree>
    <p:extLst>
      <p:ext uri="{BB962C8B-B14F-4D97-AF65-F5344CB8AC3E}">
        <p14:creationId xmlns:p14="http://schemas.microsoft.com/office/powerpoint/2010/main" val="1651632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6285FD0-60F5-FC47-562D-1E7A5F7765E3}"/>
                  </a:ext>
                </a:extLst>
              </p:cNvPr>
              <p:cNvSpPr txBox="1"/>
              <p:nvPr/>
            </p:nvSpPr>
            <p:spPr>
              <a:xfrm>
                <a:off x="990578" y="1268760"/>
                <a:ext cx="10164316" cy="4044056"/>
              </a:xfrm>
              <a:prstGeom prst="rect">
                <a:avLst/>
              </a:prstGeom>
              <a:noFill/>
            </p:spPr>
            <p:txBody>
              <a:bodyPr wrap="square">
                <a:spAutoFit/>
              </a:bodyPr>
              <a:lstStyle/>
              <a:p>
                <a:pPr algn="ctr"/>
                <a:r>
                  <a:rPr lang="en-US" sz="2400" b="1" i="0" u="sng" dirty="0" err="1">
                    <a:effectLst/>
                    <a:latin typeface="Yuanti TC" panose="02010600040101010101" pitchFamily="2" charset="-120"/>
                    <a:ea typeface="Yuanti TC" panose="02010600040101010101" pitchFamily="2" charset="-120"/>
                  </a:rPr>
                  <a:t>完成时间</a:t>
                </a:r>
                <a:endParaRPr lang="en-US" sz="2000" i="0" u="sng" dirty="0">
                  <a:effectLst/>
                  <a:latin typeface="Yuanti TC" panose="02010600040101010101" pitchFamily="2" charset="-120"/>
                  <a:ea typeface="Yuanti TC" panose="02010600040101010101" pitchFamily="2" charset="-120"/>
                </a:endParaRPr>
              </a:p>
              <a:p>
                <a:r>
                  <a:rPr lang="en-US" b="1" i="0" dirty="0">
                    <a:effectLst/>
                    <a:latin typeface="Yuanti TC" panose="02010600040101010101" pitchFamily="2" charset="-120"/>
                    <a:ea typeface="Yuanti TC" panose="02010600040101010101" pitchFamily="2" charset="-120"/>
                  </a:rPr>
                  <a:t>Shapiro-Wilk</a:t>
                </a:r>
                <a:r>
                  <a:rPr lang="zh-CN" altLang="en-US" b="1" i="0" dirty="0">
                    <a:effectLst/>
                    <a:latin typeface="Yuanti TC" panose="02010600040101010101" pitchFamily="2" charset="-120"/>
                    <a:ea typeface="Yuanti TC" panose="02010600040101010101" pitchFamily="2" charset="-120"/>
                  </a:rPr>
                  <a:t>检验：</a:t>
                </a:r>
                <a:r>
                  <a:rPr lang="zh-CN" altLang="en-US" b="0" i="0" dirty="0">
                    <a:effectLst/>
                    <a:latin typeface="Yuanti TC" panose="02010600040101010101" pitchFamily="2" charset="-120"/>
                    <a:ea typeface="Yuanti TC" panose="02010600040101010101" pitchFamily="2" charset="-120"/>
                  </a:rPr>
                  <a:t>三组完成时间都符合正态分布（</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i="1">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1, 2, 3</m:t>
                        </m:r>
                      </m:sub>
                    </m:sSub>
                    <m:r>
                      <a:rPr lang="en-US" altLang="zh-CN" i="1">
                        <a:latin typeface="Cambria Math" panose="02040503050406030204" pitchFamily="18" charset="0"/>
                        <a:ea typeface="Yuanti TC" panose="02010600040101010101" pitchFamily="2" charset="-120"/>
                      </a:rPr>
                      <m:t>=0.155, 0.139, 0.843&gt;0.05</m:t>
                    </m:r>
                  </m:oMath>
                </a14:m>
                <a:r>
                  <a:rPr lang="zh-CN" altLang="en-US" b="0" i="0" dirty="0">
                    <a:effectLst/>
                    <a:latin typeface="Yuanti TC" panose="02010600040101010101" pitchFamily="2" charset="-120"/>
                    <a:ea typeface="Yuanti TC" panose="02010600040101010101" pitchFamily="2" charset="-120"/>
                  </a:rPr>
                  <a:t>）</a:t>
                </a:r>
                <a:endParaRPr lang="en-US" altLang="zh-CN" b="0" i="0" dirty="0">
                  <a:effectLst/>
                  <a:latin typeface="Yuanti TC" panose="02010600040101010101" pitchFamily="2" charset="-120"/>
                  <a:ea typeface="Yuanti TC" panose="02010600040101010101" pitchFamily="2" charset="-120"/>
                </a:endParaRPr>
              </a:p>
              <a:p>
                <a:r>
                  <a:rPr lang="en-US" b="1" i="0" dirty="0" err="1">
                    <a:effectLst/>
                    <a:latin typeface="Yuanti TC" panose="02010600040101010101" pitchFamily="2" charset="-120"/>
                    <a:ea typeface="Yuanti TC" panose="02010600040101010101" pitchFamily="2" charset="-120"/>
                  </a:rPr>
                  <a:t>Levene</a:t>
                </a:r>
                <a:r>
                  <a:rPr lang="zh-CN" altLang="en-US" b="1" i="0" dirty="0">
                    <a:effectLst/>
                    <a:latin typeface="Yuanti TC" panose="02010600040101010101" pitchFamily="2" charset="-120"/>
                    <a:ea typeface="Yuanti TC" panose="02010600040101010101" pitchFamily="2" charset="-120"/>
                  </a:rPr>
                  <a:t>检验：</a:t>
                </a:r>
                <a:r>
                  <a:rPr lang="zh-CN" altLang="en-US" b="0" i="0" dirty="0">
                    <a:effectLst/>
                    <a:latin typeface="Yuanti TC" panose="02010600040101010101" pitchFamily="2" charset="-120"/>
                    <a:ea typeface="Yuanti TC" panose="02010600040101010101" pitchFamily="2" charset="-120"/>
                  </a:rPr>
                  <a:t>三组完成时间方差齐性假设成立（</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i="1">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123</m:t>
                        </m:r>
                      </m:sub>
                    </m:sSub>
                    <m:r>
                      <a:rPr lang="en-US" altLang="zh-CN" i="1">
                        <a:latin typeface="Cambria Math" panose="02040503050406030204" pitchFamily="18" charset="0"/>
                        <a:ea typeface="Yuanti TC" panose="02010600040101010101" pitchFamily="2" charset="-120"/>
                      </a:rPr>
                      <m:t>=0.788&gt;0.05</m:t>
                    </m:r>
                  </m:oMath>
                </a14:m>
                <a:r>
                  <a:rPr lang="zh-CN" altLang="en-US" b="0" i="0" dirty="0">
                    <a:effectLst/>
                    <a:latin typeface="Yuanti TC" panose="02010600040101010101" pitchFamily="2" charset="-120"/>
                    <a:ea typeface="Yuanti TC" panose="02010600040101010101" pitchFamily="2" charset="-120"/>
                  </a:rPr>
                  <a:t>）</a:t>
                </a:r>
                <a:endParaRPr lang="en-US" altLang="zh-CN" b="0" i="0" dirty="0">
                  <a:effectLst/>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=&gt;</a:t>
                </a:r>
                <a:r>
                  <a:rPr lang="zh-CN" altLang="en-US"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One-way</a:t>
                </a:r>
                <a:r>
                  <a:rPr lang="zh-CN" altLang="en-US"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ANOVA</a:t>
                </a:r>
                <a:r>
                  <a:rPr lang="zh-CN" altLang="en-US" b="1" dirty="0">
                    <a:latin typeface="Yuanti TC" panose="02010600040101010101" pitchFamily="2" charset="-120"/>
                    <a:ea typeface="Yuanti TC" panose="02010600040101010101" pitchFamily="2" charset="-120"/>
                  </a:rPr>
                  <a:t>检验：</a:t>
                </a:r>
                <a:endParaRPr lang="en-US" altLang="zh-CN" b="1" dirty="0">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a:t>
                </a:r>
                <a:r>
                  <a:rPr lang="zh-CN" altLang="en-US" dirty="0">
                    <a:latin typeface="Yuanti TC" panose="02010600040101010101" pitchFamily="2" charset="-120"/>
                    <a:ea typeface="Yuanti TC" panose="02010600040101010101" pitchFamily="2" charset="-120"/>
                  </a:rPr>
                  <a:t>三组之间至少有两组存在显著差异（</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b="0" i="1" smtClean="0">
                            <a:latin typeface="Cambria Math" panose="02040503050406030204" pitchFamily="18" charset="0"/>
                            <a:ea typeface="Yuanti TC" panose="02010600040101010101" pitchFamily="2" charset="-120"/>
                          </a:rPr>
                          <m:t>𝐹</m:t>
                        </m:r>
                      </m:e>
                      <m:sub>
                        <m:r>
                          <a:rPr lang="en-US" altLang="zh-CN" b="0" i="1" smtClean="0">
                            <a:latin typeface="Cambria Math" panose="02040503050406030204" pitchFamily="18" charset="0"/>
                            <a:ea typeface="Yuanti TC" panose="02010600040101010101" pitchFamily="2" charset="-120"/>
                          </a:rPr>
                          <m:t>123</m:t>
                        </m:r>
                      </m:sub>
                    </m:sSub>
                    <m:d>
                      <m:dPr>
                        <m:begChr m:val="["/>
                        <m:endChr m:val="]"/>
                        <m:ctrlPr>
                          <a:rPr lang="en-US" altLang="zh-CN" b="0" i="1" smtClean="0">
                            <a:latin typeface="Cambria Math" panose="02040503050406030204" pitchFamily="18" charset="0"/>
                            <a:ea typeface="Yuanti TC" panose="02010600040101010101" pitchFamily="2" charset="-120"/>
                          </a:rPr>
                        </m:ctrlPr>
                      </m:dPr>
                      <m:e>
                        <m:r>
                          <a:rPr lang="en-US" altLang="zh-CN" b="0" i="1" smtClean="0">
                            <a:latin typeface="Cambria Math" panose="02040503050406030204" pitchFamily="18" charset="0"/>
                            <a:ea typeface="Yuanti TC" panose="02010600040101010101" pitchFamily="2" charset="-120"/>
                          </a:rPr>
                          <m:t>2, 31</m:t>
                        </m:r>
                      </m:e>
                    </m:d>
                    <m:r>
                      <a:rPr lang="en-US" altLang="zh-CN" b="0" i="1" smtClean="0">
                        <a:latin typeface="Cambria Math" panose="02040503050406030204" pitchFamily="18" charset="0"/>
                        <a:ea typeface="Yuanti TC" panose="02010600040101010101" pitchFamily="2" charset="-120"/>
                      </a:rPr>
                      <m:t>=7.119, </m:t>
                    </m:r>
                    <m:sSub>
                      <m:sSubPr>
                        <m:ctrlPr>
                          <a:rPr lang="en-US" altLang="zh-CN" b="0" i="1" smtClean="0">
                            <a:latin typeface="Cambria Math" panose="02040503050406030204" pitchFamily="18" charset="0"/>
                            <a:ea typeface="Yuanti TC" panose="02010600040101010101" pitchFamily="2" charset="-120"/>
                          </a:rPr>
                        </m:ctrlPr>
                      </m:sSubPr>
                      <m:e>
                        <m:r>
                          <a:rPr lang="en-US" altLang="zh-CN" b="0" i="1" smtClean="0">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123</m:t>
                        </m:r>
                      </m:sub>
                    </m:sSub>
                    <m:r>
                      <a:rPr lang="en-US" altLang="zh-CN" b="0" i="1" smtClean="0">
                        <a:latin typeface="Cambria Math" panose="02040503050406030204" pitchFamily="18" charset="0"/>
                        <a:ea typeface="Yuanti TC" panose="02010600040101010101" pitchFamily="2" charset="-120"/>
                      </a:rPr>
                      <m:t>=0.000219&lt;0.05</m:t>
                    </m:r>
                  </m:oMath>
                </a14:m>
                <a:r>
                  <a:rPr lang="zh-CN" altLang="en-US" dirty="0">
                    <a:latin typeface="Yuanti TC" panose="02010600040101010101" pitchFamily="2" charset="-120"/>
                    <a:ea typeface="Yuanti TC" panose="02010600040101010101" pitchFamily="2" charset="-120"/>
                  </a:rPr>
                  <a:t>）</a:t>
                </a:r>
                <a:endParaRPr lang="en-CN" b="1" dirty="0">
                  <a:latin typeface="Yuanti TC" panose="02010600040101010101" pitchFamily="2" charset="-120"/>
                  <a:ea typeface="Yuanti TC" panose="02010600040101010101" pitchFamily="2" charset="-120"/>
                </a:endParaRPr>
              </a:p>
              <a:p>
                <a:r>
                  <a:rPr lang="en-CN"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=&gt;</a:t>
                </a:r>
                <a:r>
                  <a:rPr lang="zh-CN" altLang="en-US" b="1" dirty="0">
                    <a:latin typeface="Yuanti TC" panose="02010600040101010101" pitchFamily="2" charset="-120"/>
                    <a:ea typeface="Yuanti TC" panose="02010600040101010101" pitchFamily="2" charset="-120"/>
                  </a:rPr>
                  <a:t> </a:t>
                </a:r>
                <a:r>
                  <a:rPr lang="en-CN" b="1" dirty="0">
                    <a:latin typeface="Yuanti TC" panose="02010600040101010101" pitchFamily="2" charset="-120"/>
                    <a:ea typeface="Yuanti TC" panose="02010600040101010101" pitchFamily="2" charset="-120"/>
                  </a:rPr>
                  <a:t>Tukey HSD事后检验</a:t>
                </a:r>
                <a:r>
                  <a:rPr lang="zh-CN" altLang="en-US" b="1" dirty="0">
                    <a:latin typeface="Yuanti TC" panose="02010600040101010101" pitchFamily="2" charset="-120"/>
                    <a:ea typeface="Yuanti TC" panose="02010600040101010101" pitchFamily="2" charset="-120"/>
                  </a:rPr>
                  <a:t>：</a:t>
                </a:r>
                <a:endParaRPr lang="en-US" altLang="zh-CN" b="1" dirty="0">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a:t>
                </a:r>
                <a:r>
                  <a:rPr lang="zh-CN" altLang="en-US" dirty="0">
                    <a:latin typeface="Yuanti TC" panose="02010600040101010101" pitchFamily="2" charset="-120"/>
                    <a:ea typeface="Yuanti TC" panose="02010600040101010101" pitchFamily="2" charset="-120"/>
                  </a:rPr>
                  <a:t>我们的方法显著优于</a:t>
                </a:r>
                <a:r>
                  <a:rPr lang="en-US" altLang="zh-CN" dirty="0">
                    <a:latin typeface="Yuanti TC" panose="02010600040101010101" pitchFamily="2" charset="-120"/>
                    <a:ea typeface="Yuanti TC" panose="02010600040101010101" pitchFamily="2" charset="-120"/>
                  </a:rPr>
                  <a:t>PRISM</a:t>
                </a:r>
                <a:r>
                  <a:rPr lang="zh-CN" altLang="en-US" dirty="0">
                    <a:latin typeface="Yuanti TC" panose="02010600040101010101" pitchFamily="2" charset="-120"/>
                    <a:ea typeface="Yuanti TC" panose="02010600040101010101" pitchFamily="2" charset="-120"/>
                  </a:rPr>
                  <a:t>，和</a:t>
                </a:r>
                <a:r>
                  <a:rPr lang="en-US" altLang="zh-CN" dirty="0">
                    <a:latin typeface="Yuanti TC" panose="02010600040101010101" pitchFamily="2" charset="-120"/>
                    <a:ea typeface="Yuanti TC" panose="02010600040101010101" pitchFamily="2" charset="-120"/>
                  </a:rPr>
                  <a:t>Implicit Gaze</a:t>
                </a:r>
                <a:r>
                  <a:rPr lang="zh-CN" altLang="en-US" dirty="0">
                    <a:latin typeface="Yuanti TC" panose="02010600040101010101" pitchFamily="2" charset="-120"/>
                    <a:ea typeface="Yuanti TC" panose="02010600040101010101" pitchFamily="2" charset="-120"/>
                  </a:rPr>
                  <a:t>无显著差异</a:t>
                </a:r>
                <a:endParaRPr lang="en-US" altLang="zh-CN" dirty="0">
                  <a:latin typeface="Yuanti TC" panose="02010600040101010101" pitchFamily="2" charset="-120"/>
                  <a:ea typeface="Yuanti TC" panose="02010600040101010101" pitchFamily="2" charset="-120"/>
                </a:endParaRPr>
              </a:p>
              <a:p>
                <a:pPr algn="ctr"/>
                <a:endParaRPr lang="en-US" sz="1200" dirty="0">
                  <a:latin typeface="Courier New" panose="02070309020205020404" pitchFamily="49" charset="0"/>
                  <a:ea typeface="Yuanti TC" panose="02010600040101010101" pitchFamily="2" charset="-120"/>
                  <a:cs typeface="Courier New" panose="02070309020205020404" pitchFamily="49" charset="0"/>
                </a:endParaRP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Multiple Comparison of Means - Tukey HSD, FWER=0.05 </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group1 group2 </a:t>
                </a:r>
                <a:r>
                  <a:rPr lang="en-US" sz="1400" dirty="0" err="1">
                    <a:latin typeface="Courier New" panose="02070309020205020404" pitchFamily="49" charset="0"/>
                    <a:ea typeface="Yuanti TC" panose="02010600040101010101" pitchFamily="2" charset="-120"/>
                    <a:cs typeface="Courier New" panose="02070309020205020404" pitchFamily="49" charset="0"/>
                  </a:rPr>
                  <a:t>meandiff</a:t>
                </a:r>
                <a:r>
                  <a:rPr lang="en-US" sz="1400" dirty="0">
                    <a:latin typeface="Courier New" panose="02070309020205020404" pitchFamily="49" charset="0"/>
                    <a:ea typeface="Yuanti TC" panose="02010600040101010101" pitchFamily="2" charset="-120"/>
                    <a:cs typeface="Courier New" panose="02070309020205020404" pitchFamily="49" charset="0"/>
                  </a:rPr>
                  <a:t> p-adj   lower    upper  reject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data1  data2   6.6376 0.0215   0.8949 12.3804   True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data1  data3  -1.9444 0.6529  -7.5157  3.6268  False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data2  data3  -8.5821 0.0029 -14.3248 -2.8393   True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endParaRPr lang="en-CN" sz="2000" dirty="0">
                  <a:latin typeface="Courier New" panose="02070309020205020404" pitchFamily="49" charset="0"/>
                  <a:ea typeface="Yuanti TC" panose="02010600040101010101" pitchFamily="2" charset="-120"/>
                  <a:cs typeface="Courier New" panose="02070309020205020404" pitchFamily="49" charset="0"/>
                </a:endParaRPr>
              </a:p>
            </p:txBody>
          </p:sp>
        </mc:Choice>
        <mc:Fallback xmlns="">
          <p:sp>
            <p:nvSpPr>
              <p:cNvPr id="5" name="TextBox 4">
                <a:extLst>
                  <a:ext uri="{FF2B5EF4-FFF2-40B4-BE49-F238E27FC236}">
                    <a16:creationId xmlns:a16="http://schemas.microsoft.com/office/drawing/2014/main" id="{66285FD0-60F5-FC47-562D-1E7A5F7765E3}"/>
                  </a:ext>
                </a:extLst>
              </p:cNvPr>
              <p:cNvSpPr txBox="1">
                <a:spLocks noRot="1" noChangeAspect="1" noMove="1" noResize="1" noEditPoints="1" noAdjustHandles="1" noChangeArrowheads="1" noChangeShapeType="1" noTextEdit="1"/>
              </p:cNvSpPr>
              <p:nvPr/>
            </p:nvSpPr>
            <p:spPr>
              <a:xfrm>
                <a:off x="990578" y="1268760"/>
                <a:ext cx="10164316" cy="4044056"/>
              </a:xfrm>
              <a:prstGeom prst="rect">
                <a:avLst/>
              </a:prstGeom>
              <a:blipFill>
                <a:blip r:embed="rId3"/>
                <a:stretch>
                  <a:fillRect l="-499" t="-938" b="-6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315209A-FA37-70DC-6692-7A213E6E9013}"/>
                  </a:ext>
                </a:extLst>
              </p:cNvPr>
              <p:cNvSpPr txBox="1"/>
              <p:nvPr/>
            </p:nvSpPr>
            <p:spPr>
              <a:xfrm>
                <a:off x="990578" y="5365665"/>
                <a:ext cx="10164316" cy="1015663"/>
              </a:xfrm>
              <a:prstGeom prst="rect">
                <a:avLst/>
              </a:prstGeom>
              <a:noFill/>
            </p:spPr>
            <p:txBody>
              <a:bodyPr wrap="square">
                <a:spAutoFit/>
              </a:bodyPr>
              <a:lstStyle/>
              <a:p>
                <a:pPr algn="ctr"/>
                <a:r>
                  <a:rPr lang="en-US" sz="2400" b="1" u="sng" dirty="0">
                    <a:latin typeface="Yuanti TC" panose="02010600040101010101" pitchFamily="2" charset="-120"/>
                    <a:ea typeface="Yuanti TC" panose="02010600040101010101" pitchFamily="2" charset="-120"/>
                  </a:rPr>
                  <a:t>成功率</a:t>
                </a:r>
                <a:r>
                  <a:rPr lang="zh-CN" altLang="en-US" sz="2400" b="1" u="sng" dirty="0">
                    <a:latin typeface="Yuanti TC" panose="02010600040101010101" pitchFamily="2" charset="-120"/>
                    <a:ea typeface="Yuanti TC" panose="02010600040101010101" pitchFamily="2" charset="-120"/>
                  </a:rPr>
                  <a:t> </a:t>
                </a:r>
                <a:r>
                  <a:rPr lang="en-US" altLang="zh-CN" sz="2400" b="1" u="sng" dirty="0">
                    <a:latin typeface="Yuanti TC" panose="02010600040101010101" pitchFamily="2" charset="-120"/>
                    <a:ea typeface="Yuanti TC" panose="02010600040101010101" pitchFamily="2" charset="-120"/>
                  </a:rPr>
                  <a:t>&amp;</a:t>
                </a:r>
                <a:r>
                  <a:rPr lang="zh-CN" altLang="en-US" sz="2400" b="1" u="sng" dirty="0">
                    <a:latin typeface="Yuanti TC" panose="02010600040101010101" pitchFamily="2" charset="-120"/>
                    <a:ea typeface="Yuanti TC" panose="02010600040101010101" pitchFamily="2" charset="-120"/>
                  </a:rPr>
                  <a:t> 最终距离</a:t>
                </a:r>
                <a:endParaRPr lang="en-US" sz="2000" i="0" u="sng" dirty="0">
                  <a:effectLst/>
                  <a:latin typeface="Yuanti TC" panose="02010600040101010101" pitchFamily="2" charset="-120"/>
                  <a:ea typeface="Yuanti TC" panose="02010600040101010101" pitchFamily="2" charset="-120"/>
                </a:endParaRPr>
              </a:p>
              <a:p>
                <a:r>
                  <a:rPr lang="en-US" dirty="0" err="1">
                    <a:latin typeface="Yuanti TC" panose="02010600040101010101" pitchFamily="2" charset="-120"/>
                    <a:ea typeface="Yuanti TC" panose="02010600040101010101" pitchFamily="2" charset="-120"/>
                    <a:cs typeface="Courier New" panose="02070309020205020404" pitchFamily="49" charset="0"/>
                  </a:rPr>
                  <a:t>我们的方法成功率高于PRISM</a:t>
                </a:r>
                <a:r>
                  <a:rPr lang="zh-CN" altLang="en-US" dirty="0">
                    <a:latin typeface="Yuanti TC" panose="02010600040101010101" pitchFamily="2" charset="-120"/>
                    <a:ea typeface="Yuanti TC" panose="02010600040101010101" pitchFamily="2" charset="-120"/>
                    <a:cs typeface="Courier New" panose="02070309020205020404" pitchFamily="49" charset="0"/>
                  </a:rPr>
                  <a:t>，并且</a:t>
                </a:r>
                <a:r>
                  <a:rPr lang="en-US" dirty="0" err="1">
                    <a:latin typeface="Yuanti TC" panose="02010600040101010101" pitchFamily="2" charset="-120"/>
                    <a:ea typeface="Yuanti TC" panose="02010600040101010101" pitchFamily="2" charset="-120"/>
                    <a:cs typeface="Courier New" panose="02070309020205020404" pitchFamily="49" charset="0"/>
                  </a:rPr>
                  <a:t>和基于手的最优方法成功率保持一致</a:t>
                </a:r>
                <a:r>
                  <a:rPr lang="zh-CN" altLang="en-US" dirty="0">
                    <a:latin typeface="Yuanti TC" panose="02010600040101010101" pitchFamily="2" charset="-120"/>
                    <a:ea typeface="Yuanti TC" panose="02010600040101010101" pitchFamily="2" charset="-120"/>
                    <a:cs typeface="Courier New" panose="02070309020205020404" pitchFamily="49" charset="0"/>
                  </a:rPr>
                  <a:t>。</a:t>
                </a:r>
                <a:endParaRPr lang="en-US" altLang="zh-CN" dirty="0">
                  <a:latin typeface="Yuanti TC" panose="02010600040101010101" pitchFamily="2" charset="-120"/>
                  <a:ea typeface="Yuanti TC" panose="02010600040101010101" pitchFamily="2" charset="-120"/>
                  <a:cs typeface="Courier New" panose="02070309020205020404" pitchFamily="49" charset="0"/>
                </a:endParaRPr>
              </a:p>
              <a:p>
                <a:r>
                  <a:rPr lang="zh-CN" altLang="en-US" dirty="0">
                    <a:latin typeface="Yuanti TC" panose="02010600040101010101" pitchFamily="2" charset="-120"/>
                    <a:ea typeface="Yuanti TC" panose="02010600040101010101" pitchFamily="2" charset="-120"/>
                    <a:cs typeface="Courier New" panose="02070309020205020404" pitchFamily="49" charset="0"/>
                  </a:rPr>
                  <a:t>三种方法的最终距离无显著差异（</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cs typeface="Courier New" panose="02070309020205020404" pitchFamily="49" charset="0"/>
                          </a:rPr>
                        </m:ctrlPr>
                      </m:sSubPr>
                      <m:e>
                        <m:r>
                          <a:rPr lang="en-US" altLang="zh-CN" i="1">
                            <a:latin typeface="Cambria Math" panose="02040503050406030204" pitchFamily="18" charset="0"/>
                            <a:ea typeface="Yuanti TC" panose="02010600040101010101" pitchFamily="2" charset="-120"/>
                            <a:cs typeface="Courier New" panose="02070309020205020404" pitchFamily="49" charset="0"/>
                          </a:rPr>
                          <m:t>𝐹</m:t>
                        </m:r>
                      </m:e>
                      <m:sub>
                        <m:r>
                          <a:rPr lang="en-US" altLang="zh-CN" i="1">
                            <a:latin typeface="Cambria Math" panose="02040503050406030204" pitchFamily="18" charset="0"/>
                            <a:ea typeface="Yuanti TC" panose="02010600040101010101" pitchFamily="2" charset="-120"/>
                            <a:cs typeface="Courier New" panose="02070309020205020404" pitchFamily="49" charset="0"/>
                          </a:rPr>
                          <m:t>456</m:t>
                        </m:r>
                      </m:sub>
                    </m:sSub>
                    <m:r>
                      <a:rPr lang="en-US" altLang="zh-CN" i="1">
                        <a:latin typeface="Cambria Math" panose="02040503050406030204" pitchFamily="18" charset="0"/>
                        <a:ea typeface="Yuanti TC" panose="02010600040101010101" pitchFamily="2" charset="-120"/>
                        <a:cs typeface="Courier New" panose="02070309020205020404" pitchFamily="49" charset="0"/>
                      </a:rPr>
                      <m:t>[2, 5]=0.933, </m:t>
                    </m:r>
                    <m:r>
                      <a:rPr lang="en-US" altLang="zh-CN" b="0" i="1" smtClean="0">
                        <a:latin typeface="Cambria Math" panose="02040503050406030204" pitchFamily="18" charset="0"/>
                        <a:ea typeface="Yuanti TC" panose="02010600040101010101" pitchFamily="2" charset="-120"/>
                        <a:cs typeface="Courier New" panose="02070309020205020404" pitchFamily="49" charset="0"/>
                      </a:rPr>
                      <m:t> </m:t>
                    </m:r>
                    <m:sSub>
                      <m:sSubPr>
                        <m:ctrlPr>
                          <a:rPr lang="en-US" altLang="zh-CN" b="0" i="1" smtClean="0">
                            <a:latin typeface="Cambria Math" panose="02040503050406030204" pitchFamily="18" charset="0"/>
                            <a:ea typeface="Yuanti TC" panose="02010600040101010101" pitchFamily="2" charset="-120"/>
                            <a:cs typeface="Courier New" panose="02070309020205020404" pitchFamily="49" charset="0"/>
                          </a:rPr>
                        </m:ctrlPr>
                      </m:sSubPr>
                      <m:e>
                        <m:r>
                          <a:rPr lang="en-US" altLang="zh-CN" i="1">
                            <a:latin typeface="Cambria Math" panose="02040503050406030204" pitchFamily="18" charset="0"/>
                            <a:ea typeface="Yuanti TC" panose="02010600040101010101" pitchFamily="2" charset="-120"/>
                            <a:cs typeface="Courier New" panose="02070309020205020404" pitchFamily="49" charset="0"/>
                          </a:rPr>
                          <m:t>𝑝</m:t>
                        </m:r>
                      </m:e>
                      <m:sub>
                        <m:r>
                          <a:rPr lang="en-US" altLang="zh-CN" i="1">
                            <a:latin typeface="Cambria Math" panose="02040503050406030204" pitchFamily="18" charset="0"/>
                            <a:ea typeface="Yuanti TC" panose="02010600040101010101" pitchFamily="2" charset="-120"/>
                            <a:cs typeface="Courier New" panose="02070309020205020404" pitchFamily="49" charset="0"/>
                          </a:rPr>
                          <m:t>456</m:t>
                        </m:r>
                      </m:sub>
                    </m:sSub>
                    <m:r>
                      <a:rPr lang="en-US" altLang="zh-CN" i="1">
                        <a:latin typeface="Cambria Math" panose="02040503050406030204" pitchFamily="18" charset="0"/>
                        <a:ea typeface="Yuanti TC" panose="02010600040101010101" pitchFamily="2" charset="-120"/>
                        <a:cs typeface="Courier New" panose="02070309020205020404" pitchFamily="49" charset="0"/>
                      </a:rPr>
                      <m:t>=0.453&gt;0.05</m:t>
                    </m:r>
                  </m:oMath>
                </a14:m>
                <a:r>
                  <a:rPr lang="zh-CN" altLang="en-US" dirty="0">
                    <a:latin typeface="Yuanti TC" panose="02010600040101010101" pitchFamily="2" charset="-120"/>
                    <a:ea typeface="Yuanti TC" panose="02010600040101010101" pitchFamily="2" charset="-120"/>
                    <a:cs typeface="Courier New" panose="02070309020205020404" pitchFamily="49" charset="0"/>
                  </a:rPr>
                  <a:t>）。</a:t>
                </a:r>
                <a:endParaRPr lang="en-US" dirty="0">
                  <a:latin typeface="Yuanti TC" panose="02010600040101010101" pitchFamily="2" charset="-120"/>
                  <a:ea typeface="Yuanti TC" panose="02010600040101010101" pitchFamily="2" charset="-120"/>
                  <a:cs typeface="Courier New" panose="02070309020205020404" pitchFamily="49" charset="0"/>
                </a:endParaRPr>
              </a:p>
            </p:txBody>
          </p:sp>
        </mc:Choice>
        <mc:Fallback xmlns="">
          <p:sp>
            <p:nvSpPr>
              <p:cNvPr id="6" name="TextBox 5">
                <a:extLst>
                  <a:ext uri="{FF2B5EF4-FFF2-40B4-BE49-F238E27FC236}">
                    <a16:creationId xmlns:a16="http://schemas.microsoft.com/office/drawing/2014/main" id="{7315209A-FA37-70DC-6692-7A213E6E9013}"/>
                  </a:ext>
                </a:extLst>
              </p:cNvPr>
              <p:cNvSpPr txBox="1">
                <a:spLocks noRot="1" noChangeAspect="1" noMove="1" noResize="1" noEditPoints="1" noAdjustHandles="1" noChangeArrowheads="1" noChangeShapeType="1" noTextEdit="1"/>
              </p:cNvSpPr>
              <p:nvPr/>
            </p:nvSpPr>
            <p:spPr>
              <a:xfrm>
                <a:off x="990578" y="5365665"/>
                <a:ext cx="10164316" cy="1015663"/>
              </a:xfrm>
              <a:prstGeom prst="rect">
                <a:avLst/>
              </a:prstGeom>
              <a:blipFill>
                <a:blip r:embed="rId4"/>
                <a:stretch>
                  <a:fillRect l="-499" t="-4938" b="-8642"/>
                </a:stretch>
              </a:blipFill>
            </p:spPr>
            <p:txBody>
              <a:bodyPr/>
              <a:lstStyle/>
              <a:p>
                <a:r>
                  <a:rPr lang="en-CN">
                    <a:noFill/>
                  </a:rPr>
                  <a:t> </a:t>
                </a:r>
              </a:p>
            </p:txBody>
          </p:sp>
        </mc:Fallback>
      </mc:AlternateContent>
    </p:spTree>
    <p:extLst>
      <p:ext uri="{BB962C8B-B14F-4D97-AF65-F5344CB8AC3E}">
        <p14:creationId xmlns:p14="http://schemas.microsoft.com/office/powerpoint/2010/main" val="1353924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TextBox 3">
            <a:extLst>
              <a:ext uri="{FF2B5EF4-FFF2-40B4-BE49-F238E27FC236}">
                <a16:creationId xmlns:a16="http://schemas.microsoft.com/office/drawing/2014/main" id="{6FF0B0AB-4EB5-082A-E01A-4480619B23D0}"/>
              </a:ext>
            </a:extLst>
          </p:cNvPr>
          <p:cNvSpPr txBox="1"/>
          <p:nvPr/>
        </p:nvSpPr>
        <p:spPr>
          <a:xfrm>
            <a:off x="1401442" y="2197258"/>
            <a:ext cx="9389114" cy="1877437"/>
          </a:xfrm>
          <a:prstGeom prst="rect">
            <a:avLst/>
          </a:prstGeom>
          <a:noFill/>
        </p:spPr>
        <p:txBody>
          <a:bodyPr wrap="square">
            <a:spAutoFit/>
          </a:bodyPr>
          <a:lstStyle/>
          <a:p>
            <a:pPr algn="ctr"/>
            <a:r>
              <a:rPr lang="zh-CN" altLang="en-US" sz="2800" b="1" u="sng" dirty="0">
                <a:latin typeface="Yuanti TC" panose="02010600040101010101" pitchFamily="2" charset="-120"/>
                <a:ea typeface="Yuanti TC" panose="02010600040101010101" pitchFamily="2" charset="-120"/>
              </a:rPr>
              <a:t>结论</a:t>
            </a:r>
            <a:endParaRPr lang="en-US" altLang="zh-CN" sz="2800" b="1" i="0" u="sng" dirty="0">
              <a:effectLst/>
              <a:latin typeface="Yuanti TC" panose="02010600040101010101" pitchFamily="2" charset="-120"/>
              <a:ea typeface="Yuanti TC" panose="02010600040101010101" pitchFamily="2" charset="-120"/>
            </a:endParaRPr>
          </a:p>
          <a:p>
            <a:pPr algn="ctr"/>
            <a:endParaRPr lang="en-US" sz="2800" i="0" u="sng" dirty="0">
              <a:effectLst/>
              <a:latin typeface="Yuanti TC" panose="02010600040101010101" pitchFamily="2" charset="-120"/>
              <a:ea typeface="Yuanti TC" panose="02010600040101010101" pitchFamily="2" charset="-120"/>
            </a:endParaRPr>
          </a:p>
          <a:p>
            <a:r>
              <a:rPr lang="en-US" sz="2000" dirty="0" err="1">
                <a:latin typeface="Yuanti TC" panose="02010600040101010101" pitchFamily="2" charset="-120"/>
                <a:ea typeface="Yuanti TC" panose="02010600040101010101" pitchFamily="2" charset="-120"/>
                <a:cs typeface="Courier New" panose="02070309020205020404" pitchFamily="49" charset="0"/>
              </a:rPr>
              <a:t>目前对象操纵方法中最优的即基于手的方法</a:t>
            </a:r>
            <a:r>
              <a:rPr lang="zh-CN" altLang="en-US" sz="2000" dirty="0">
                <a:latin typeface="Yuanti TC" panose="02010600040101010101" pitchFamily="2" charset="-120"/>
                <a:ea typeface="Yuanti TC" panose="02010600040101010101" pitchFamily="2" charset="-120"/>
                <a:cs typeface="Courier New" panose="02070309020205020404" pitchFamily="49" charset="0"/>
              </a:rPr>
              <a:t>，而</a:t>
            </a:r>
            <a:r>
              <a:rPr lang="en-US" altLang="zh-CN" sz="2000" dirty="0">
                <a:latin typeface="Yuanti TC" panose="02010600040101010101" pitchFamily="2" charset="-120"/>
                <a:ea typeface="Yuanti TC" panose="02010600040101010101" pitchFamily="2" charset="-120"/>
                <a:cs typeface="Courier New" panose="02070309020205020404" pitchFamily="49" charset="0"/>
              </a:rPr>
              <a:t>PRISM</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是变体最多、最广泛使用的基于手的方法之一</a:t>
            </a:r>
            <a:r>
              <a:rPr lang="en-US" altLang="zh-CN" sz="2000" baseline="30000" dirty="0">
                <a:latin typeface="Yuanti TC" panose="02010600040101010101" pitchFamily="2" charset="-120"/>
                <a:ea typeface="Yuanti TC" panose="02010600040101010101" pitchFamily="2" charset="-120"/>
                <a:cs typeface="Courier New" panose="02070309020205020404" pitchFamily="49" charset="0"/>
              </a:rPr>
              <a:t>[1]</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。我们的实验结果表明</a:t>
            </a:r>
            <a:r>
              <a:rPr lang="en-US" sz="2000" dirty="0" err="1">
                <a:latin typeface="Yuanti TC" panose="02010600040101010101" pitchFamily="2" charset="-120"/>
                <a:ea typeface="Yuanti TC" panose="02010600040101010101" pitchFamily="2" charset="-120"/>
                <a:cs typeface="Courier New" panose="02070309020205020404" pitchFamily="49" charset="0"/>
              </a:rPr>
              <a:t>该头眼协同方法不亚于任何基于手的方法</a:t>
            </a:r>
            <a:r>
              <a:rPr lang="zh-CN" altLang="en-US" sz="2000" dirty="0">
                <a:latin typeface="Yuanti TC" panose="02010600040101010101" pitchFamily="2" charset="-120"/>
                <a:ea typeface="Yuanti TC" panose="02010600040101010101" pitchFamily="2" charset="-120"/>
                <a:cs typeface="Courier New" panose="02070309020205020404" pitchFamily="49" charset="0"/>
              </a:rPr>
              <a:t>，并且在效率上显著优于</a:t>
            </a:r>
            <a:r>
              <a:rPr lang="en-US" altLang="zh-CN" sz="2000" dirty="0">
                <a:latin typeface="Yuanti TC" panose="02010600040101010101" pitchFamily="2" charset="-120"/>
                <a:ea typeface="Yuanti TC" panose="02010600040101010101" pitchFamily="2" charset="-120"/>
                <a:cs typeface="Courier New" panose="02070309020205020404" pitchFamily="49" charset="0"/>
              </a:rPr>
              <a:t>PRISM</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方法。</a:t>
            </a:r>
            <a:endParaRPr lang="en-US" sz="2000" dirty="0">
              <a:latin typeface="Yuanti TC" panose="02010600040101010101" pitchFamily="2" charset="-120"/>
              <a:ea typeface="Yuanti TC" panose="02010600040101010101" pitchFamily="2" charset="-120"/>
              <a:cs typeface="Courier New" panose="02070309020205020404" pitchFamily="49" charset="0"/>
            </a:endParaRPr>
          </a:p>
        </p:txBody>
      </p:sp>
      <p:sp>
        <p:nvSpPr>
          <p:cNvPr id="7" name="TextBox 6">
            <a:extLst>
              <a:ext uri="{FF2B5EF4-FFF2-40B4-BE49-F238E27FC236}">
                <a16:creationId xmlns:a16="http://schemas.microsoft.com/office/drawing/2014/main" id="{1E9B69B6-0303-3CAD-98D5-1FB142091E80}"/>
              </a:ext>
            </a:extLst>
          </p:cNvPr>
          <p:cNvSpPr txBox="1"/>
          <p:nvPr/>
        </p:nvSpPr>
        <p:spPr>
          <a:xfrm>
            <a:off x="1401443" y="4798893"/>
            <a:ext cx="9389113" cy="646331"/>
          </a:xfrm>
          <a:prstGeom prst="rect">
            <a:avLst/>
          </a:prstGeom>
          <a:solidFill>
            <a:schemeClr val="bg1">
              <a:lumMod val="85000"/>
            </a:schemeClr>
          </a:solidFill>
        </p:spPr>
        <p:txBody>
          <a:bodyPr wrap="square">
            <a:spAutoFit/>
          </a:bodyPr>
          <a:lstStyle/>
          <a:p>
            <a:r>
              <a:rPr lang="en-US" altLang="zh-CN" sz="1800" dirty="0">
                <a:effectLst/>
                <a:latin typeface="TimesNewRomanPSMT"/>
              </a:rPr>
              <a:t>[1]</a:t>
            </a:r>
            <a:r>
              <a:rPr lang="zh-CN" altLang="en-US" sz="1800" dirty="0">
                <a:effectLst/>
                <a:latin typeface="TimesNewRomanPSMT"/>
              </a:rPr>
              <a:t> </a:t>
            </a:r>
            <a:r>
              <a:rPr lang="en-US" sz="1800" dirty="0">
                <a:effectLst/>
                <a:latin typeface="TimesNewRomanPSMT"/>
              </a:rPr>
              <a:t>M. Pedro, G. Guilherme, C. Hugo, et al. Hands­free interaction in immersive virtual real­ity: A systematic review[J]. IEEE Transactions on Visualization and Computer Graphics, 2021. </a:t>
            </a:r>
            <a:endParaRPr lang="en-US" dirty="0">
              <a:effectLst/>
            </a:endParaRPr>
          </a:p>
        </p:txBody>
      </p:sp>
    </p:spTree>
    <p:extLst>
      <p:ext uri="{BB962C8B-B14F-4D97-AF65-F5344CB8AC3E}">
        <p14:creationId xmlns:p14="http://schemas.microsoft.com/office/powerpoint/2010/main" val="1144713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2841896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4524315"/>
          </a:xfrm>
          <a:prstGeom prst="rect">
            <a:avLst/>
          </a:prstGeom>
          <a:solidFill>
            <a:schemeClr val="bg1"/>
          </a:solidFill>
        </p:spPr>
        <p:txBody>
          <a:bodyPr wrap="square">
            <a:spAutoFit/>
          </a:bodyPr>
          <a:lstStyle/>
          <a:p>
            <a:r>
              <a:rPr lang="en-CN" sz="2800" b="1" dirty="0">
                <a:latin typeface="Yuanti TC" panose="02010600040101010101" pitchFamily="2" charset="-120"/>
                <a:ea typeface="Yuanti TC" panose="02010600040101010101" pitchFamily="2" charset="-120"/>
              </a:rPr>
              <a:t>本次研究的主要贡献在于以下四点</a:t>
            </a:r>
            <a:r>
              <a:rPr lang="zh-CN" altLang="en-US" sz="2000" b="1" dirty="0">
                <a:latin typeface="Yuanti TC" panose="02010600040101010101" pitchFamily="2" charset="-120"/>
                <a:ea typeface="Yuanti TC" panose="02010600040101010101" pitchFamily="2" charset="-120"/>
              </a:rPr>
              <a:t>：</a:t>
            </a:r>
            <a:endParaRPr lang="en-US" altLang="zh-CN" sz="2000" b="1" dirty="0">
              <a:latin typeface="Yuanti TC" panose="02010600040101010101" pitchFamily="2" charset="-120"/>
              <a:ea typeface="Yuanti TC" panose="02010600040101010101" pitchFamily="2" charset="-120"/>
            </a:endParaRPr>
          </a:p>
          <a:p>
            <a:endParaRPr lang="en-CN" sz="20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提出了一个基于头眼协同的、完全无手干预的全面</a:t>
            </a:r>
            <a:r>
              <a:rPr lang="en-US" altLang="zh-CN" sz="2400" dirty="0">
                <a:latin typeface="Yuanti TC" panose="02010600040101010101" pitchFamily="2" charset="-120"/>
                <a:ea typeface="Yuanti TC" panose="02010600040101010101" pitchFamily="2" charset="-120"/>
              </a:rPr>
              <a:t>6DOF</a:t>
            </a:r>
            <a:r>
              <a:rPr lang="en-CN" sz="2400" dirty="0">
                <a:latin typeface="Yuanti TC" panose="02010600040101010101" pitchFamily="2" charset="-120"/>
                <a:ea typeface="Yuanti TC" panose="02010600040101010101" pitchFamily="2" charset="-120"/>
              </a:rPr>
              <a:t>对象操纵方法流程</a:t>
            </a:r>
            <a:r>
              <a:rPr lang="zh-CN" altLang="en-US" sz="2400" dirty="0">
                <a:latin typeface="Yuanti TC" panose="02010600040101010101" pitchFamily="2" charset="-120"/>
                <a:ea typeface="Yuanti TC" panose="02010600040101010101" pitchFamily="2" charset="-120"/>
              </a:rPr>
              <a:t>（</a:t>
            </a:r>
            <a:r>
              <a:rPr lang="en-US" altLang="zh-CN" sz="2400" dirty="0">
                <a:latin typeface="Yuanti TC" panose="02010600040101010101" pitchFamily="2" charset="-120"/>
                <a:ea typeface="Yuanti TC" panose="02010600040101010101" pitchFamily="2" charset="-120"/>
              </a:rPr>
              <a:t>pipeline</a:t>
            </a:r>
            <a:r>
              <a:rPr lang="zh-CN" altLang="en-US" sz="2400" dirty="0">
                <a:latin typeface="Yuanti TC" panose="02010600040101010101" pitchFamily="2" charset="-120"/>
                <a:ea typeface="Yuanti TC" panose="02010600040101010101" pitchFamily="2" charset="-120"/>
              </a:rPr>
              <a:t>）</a:t>
            </a:r>
            <a:r>
              <a:rPr lang="en-CN" sz="2400" dirty="0">
                <a:latin typeface="Yuanti TC" panose="02010600040101010101" pitchFamily="2" charset="-120"/>
                <a:ea typeface="Yuanti TC" panose="02010600040101010101" pitchFamily="2" charset="-120"/>
              </a:rPr>
              <a:t>，并且显著优于当前基于头眼协同的最优对象操纵方法</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提出了一个“四叶草”模式选择菜单，解决了对象操纵研究的模式间切换问题，构建了一个完整的闭环操纵流程</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提出了一种眼动信号的滤波算法和一种头眼协同的凝视驻留点计算优化方程</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提出了一种全面测试对象操纵的“积木”用户实验，有助于相关研究对其方法效果的定量测试。</a:t>
            </a:r>
            <a:endParaRPr lang="en-CN" sz="2000" dirty="0">
              <a:latin typeface="Yuanti TC" panose="02010600040101010101" pitchFamily="2" charset="-120"/>
              <a:ea typeface="Yuanti TC" panose="02010600040101010101" pitchFamily="2" charset="-12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3785652"/>
          </a:xfrm>
          <a:prstGeom prst="rect">
            <a:avLst/>
          </a:prstGeom>
          <a:solidFill>
            <a:schemeClr val="bg1"/>
          </a:solidFill>
        </p:spPr>
        <p:txBody>
          <a:bodyPr wrap="square">
            <a:spAutoFit/>
          </a:bodyPr>
          <a:lstStyle/>
          <a:p>
            <a:r>
              <a:rPr lang="zh-CN" altLang="en-US" sz="2800" b="1" dirty="0">
                <a:latin typeface="Yuanti TC" panose="02010600040101010101" pitchFamily="2" charset="-120"/>
                <a:ea typeface="Yuanti TC" panose="02010600040101010101" pitchFamily="2" charset="-120"/>
              </a:rPr>
              <a:t>我们的方法主要有以下三点局限性</a:t>
            </a:r>
            <a:r>
              <a:rPr lang="zh-CN" altLang="en-US" sz="2000" b="1" dirty="0">
                <a:latin typeface="Yuanti TC" panose="02010600040101010101" pitchFamily="2" charset="-120"/>
                <a:ea typeface="Yuanti TC" panose="02010600040101010101" pitchFamily="2" charset="-120"/>
              </a:rPr>
              <a:t>：</a:t>
            </a:r>
          </a:p>
          <a:p>
            <a:endParaRPr lang="en-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我们对于该交互系统的预设为用户始终固定在一个位置进行操纵，所以在我们 的头眼信号</a:t>
            </a:r>
            <a:r>
              <a:rPr lang="en-US" altLang="zh-CN" sz="2400" dirty="0">
                <a:latin typeface="Yuanti TC" panose="02010600040101010101" pitchFamily="2" charset="-120"/>
                <a:ea typeface="Yuanti TC" panose="02010600040101010101" pitchFamily="2" charset="-120"/>
              </a:rPr>
              <a:t>­</a:t>
            </a:r>
            <a:r>
              <a:rPr lang="zh-CN" altLang="en-US" sz="2400" dirty="0">
                <a:latin typeface="Yuanti TC" panose="02010600040101010101" pitchFamily="2" charset="-120"/>
                <a:ea typeface="Yuanti TC" panose="02010600040101010101" pitchFamily="2" charset="-120"/>
              </a:rPr>
              <a:t>对象行为的映射关系中没有考虑用户位置移动所带来的影响；</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用户在使用眼动信号进行交互时难以做到随时观察对象的状态，导致在很多情 况下需要进行多次调整，这也是系统可用性损失的最大部分；</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我们在目标对象选择时没有考虑遮挡问题，所以我们的交互系统暂时无法快速 处理目标对象被某一障碍物遮挡的情况。</a:t>
            </a:r>
            <a:endParaRPr lang="en-CN" sz="2000"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710197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4093428"/>
          </a:xfrm>
          <a:prstGeom prst="rect">
            <a:avLst/>
          </a:prstGeom>
          <a:solidFill>
            <a:schemeClr val="bg1"/>
          </a:solidFill>
        </p:spPr>
        <p:txBody>
          <a:bodyPr wrap="square">
            <a:spAutoFit/>
          </a:bodyPr>
          <a:lstStyle/>
          <a:p>
            <a:r>
              <a:rPr lang="zh-CN" altLang="en-US" sz="2800" b="1" dirty="0">
                <a:latin typeface="Yuanti TC" panose="02010600040101010101" pitchFamily="2" charset="-120"/>
                <a:ea typeface="Yuanti TC" panose="02010600040101010101" pitchFamily="2" charset="-120"/>
              </a:rPr>
              <a:t>可能的后续工作</a:t>
            </a:r>
            <a:r>
              <a:rPr lang="zh-CN" altLang="en-US" sz="2000" b="1" dirty="0">
                <a:latin typeface="Yuanti TC" panose="02010600040101010101" pitchFamily="2" charset="-120"/>
                <a:ea typeface="Yuanti TC" panose="02010600040101010101" pitchFamily="2" charset="-120"/>
              </a:rPr>
              <a:t>：</a:t>
            </a:r>
          </a:p>
          <a:p>
            <a:endParaRPr lang="en-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引入相对坐标系以根据用户位置而相对地生成头眼信号</a:t>
            </a:r>
            <a:r>
              <a:rPr lang="en-US" altLang="zh-CN" sz="2400" dirty="0">
                <a:latin typeface="Yuanti TC" panose="02010600040101010101" pitchFamily="2" charset="-120"/>
                <a:ea typeface="Yuanti TC" panose="02010600040101010101" pitchFamily="2" charset="-120"/>
              </a:rPr>
              <a:t>­</a:t>
            </a:r>
            <a:r>
              <a:rPr lang="zh-CN" altLang="en-US" sz="2400" dirty="0">
                <a:latin typeface="Yuanti TC" panose="02010600040101010101" pitchFamily="2" charset="-120"/>
                <a:ea typeface="Yuanti TC" panose="02010600040101010101" pitchFamily="2" charset="-120"/>
              </a:rPr>
              <a:t>对象行为的映射关系；</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在目标对象处设置一个定点虚拟摄像头，并且在用户的凝视射线的一定距离处添加一个可视窗口，以实时反馈目标对象的状态；</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设置预选集，其内容为用户凝视射线穿透的所有物体，供用户进行二次选择；</a:t>
            </a:r>
            <a:endParaRPr lang="en-CN" altLang="zh-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CN" altLang="zh-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创建并完善该对象操纵方法的应用程序接口（</a:t>
            </a:r>
            <a:r>
              <a:rPr lang="en-US" altLang="zh-CN" sz="2400" dirty="0">
                <a:latin typeface="Yuanti TC" panose="02010600040101010101" pitchFamily="2" charset="-120"/>
                <a:ea typeface="Yuanti TC" panose="02010600040101010101" pitchFamily="2" charset="-120"/>
              </a:rPr>
              <a:t>API</a:t>
            </a:r>
            <a:r>
              <a:rPr lang="zh-CN" altLang="en-US" sz="2400" dirty="0">
                <a:latin typeface="Yuanti TC" panose="02010600040101010101" pitchFamily="2" charset="-120"/>
                <a:ea typeface="Yuanti TC" panose="02010600040101010101" pitchFamily="2" charset="-120"/>
              </a:rPr>
              <a:t>），允许更多的应用程序接入并使用该操纵方法，以促进更新与迭代，从而增强该操纵方法的功能和价值。</a:t>
            </a:r>
            <a:endParaRPr lang="en-US" altLang="zh-CN" sz="2400"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0405811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p:nvPr/>
        </p:nvSpPr>
        <p:spPr>
          <a:xfrm>
            <a:off x="3324113" y="2204864"/>
            <a:ext cx="5513294" cy="2123658"/>
          </a:xfrm>
          <a:prstGeom prst="rect">
            <a:avLst/>
          </a:prstGeom>
          <a:noFill/>
        </p:spPr>
        <p:txBody>
          <a:bodyPr wrap="square" rtlCol="0">
            <a:spAutoFit/>
          </a:bodyPr>
          <a:lstStyle/>
          <a:p>
            <a:pPr algn="ctr">
              <a:lnSpc>
                <a:spcPct val="150000"/>
              </a:lnSpc>
            </a:pPr>
            <a:r>
              <a:rPr lang="zh-CN" altLang="en-US" sz="4400" b="1" dirty="0">
                <a:latin typeface="+mn-ea"/>
                <a:ea typeface="+mn-ea"/>
              </a:rPr>
              <a:t>汇报完毕</a:t>
            </a:r>
            <a:endParaRPr lang="en-US" altLang="zh-CN" sz="4400" b="1" dirty="0">
              <a:latin typeface="+mn-ea"/>
              <a:ea typeface="+mn-ea"/>
            </a:endParaRPr>
          </a:p>
          <a:p>
            <a:pPr algn="ctr">
              <a:lnSpc>
                <a:spcPct val="150000"/>
              </a:lnSpc>
            </a:pPr>
            <a:r>
              <a:rPr lang="zh-CN" altLang="en-US" sz="4400" b="1" dirty="0">
                <a:latin typeface="+mn-ea"/>
                <a:ea typeface="+mn-ea"/>
              </a:rPr>
              <a:t>请各位老师批评指正</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系统有限状态机</a:t>
            </a:r>
            <a:endParaRPr lang="en-US" altLang="zh-CN" dirty="0"/>
          </a:p>
        </p:txBody>
      </p:sp>
      <p:sp>
        <p:nvSpPr>
          <p:cNvPr id="3" name="标题 2"/>
          <p:cNvSpPr>
            <a:spLocks noGrp="1"/>
          </p:cNvSpPr>
          <p:nvPr>
            <p:ph type="title"/>
          </p:nvPr>
        </p:nvSpPr>
        <p:spPr/>
        <p:txBody>
          <a:bodyPr/>
          <a:lstStyle/>
          <a:p>
            <a:r>
              <a:rPr lang="zh-CN" altLang="en-US" dirty="0"/>
              <a:t>二、技术路线</a:t>
            </a:r>
          </a:p>
        </p:txBody>
      </p:sp>
      <p:pic>
        <p:nvPicPr>
          <p:cNvPr id="6" name="Picture 5">
            <a:extLst>
              <a:ext uri="{FF2B5EF4-FFF2-40B4-BE49-F238E27FC236}">
                <a16:creationId xmlns:a16="http://schemas.microsoft.com/office/drawing/2014/main" id="{CFDBD2FB-5F30-DD64-8645-D2BD349B5AB8}"/>
              </a:ext>
            </a:extLst>
          </p:cNvPr>
          <p:cNvPicPr>
            <a:picLocks noChangeAspect="1"/>
          </p:cNvPicPr>
          <p:nvPr/>
        </p:nvPicPr>
        <p:blipFill>
          <a:blip r:embed="rId3"/>
          <a:stretch>
            <a:fillRect/>
          </a:stretch>
        </p:blipFill>
        <p:spPr>
          <a:xfrm>
            <a:off x="2396445" y="1556792"/>
            <a:ext cx="7352545" cy="4897175"/>
          </a:xfrm>
          <a:prstGeom prst="rect">
            <a:avLst/>
          </a:prstGeom>
        </p:spPr>
      </p:pic>
    </p:spTree>
    <p:extLst>
      <p:ext uri="{BB962C8B-B14F-4D97-AF65-F5344CB8AC3E}">
        <p14:creationId xmlns:p14="http://schemas.microsoft.com/office/powerpoint/2010/main" val="2484933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en-US" altLang="zh-CN" dirty="0"/>
              <a:t>“</a:t>
            </a:r>
            <a:r>
              <a:rPr lang="zh-CN" altLang="en-US" dirty="0"/>
              <a:t>四叶草</a:t>
            </a:r>
            <a:r>
              <a:rPr lang="en-US" altLang="zh-CN" dirty="0"/>
              <a:t>”</a:t>
            </a:r>
            <a:r>
              <a:rPr lang="zh-CN" altLang="en-US" dirty="0"/>
              <a:t>模式选择菜单</a:t>
            </a:r>
            <a:endParaRPr lang="en-US" altLang="zh-CN" dirty="0"/>
          </a:p>
        </p:txBody>
      </p:sp>
      <p:sp>
        <p:nvSpPr>
          <p:cNvPr id="3" name="标题 2"/>
          <p:cNvSpPr>
            <a:spLocks noGrp="1"/>
          </p:cNvSpPr>
          <p:nvPr>
            <p:ph type="title"/>
          </p:nvPr>
        </p:nvSpPr>
        <p:spPr/>
        <p:txBody>
          <a:bodyPr/>
          <a:lstStyle/>
          <a:p>
            <a:r>
              <a:rPr lang="zh-CN" altLang="en-US" dirty="0"/>
              <a:t>二、技术路线</a:t>
            </a:r>
          </a:p>
        </p:txBody>
      </p:sp>
      <p:pic>
        <p:nvPicPr>
          <p:cNvPr id="24" name="Picture 23" descr="A picture containing circle, screenshot, text, clock&#10;&#10;Description automatically generated">
            <a:extLst>
              <a:ext uri="{FF2B5EF4-FFF2-40B4-BE49-F238E27FC236}">
                <a16:creationId xmlns:a16="http://schemas.microsoft.com/office/drawing/2014/main" id="{2DF431FD-1FA1-834C-131D-118489CBCE14}"/>
              </a:ext>
            </a:extLst>
          </p:cNvPr>
          <p:cNvPicPr>
            <a:picLocks noChangeAspect="1"/>
          </p:cNvPicPr>
          <p:nvPr/>
        </p:nvPicPr>
        <p:blipFill>
          <a:blip r:embed="rId3"/>
          <a:stretch>
            <a:fillRect/>
          </a:stretch>
        </p:blipFill>
        <p:spPr>
          <a:xfrm>
            <a:off x="3168158" y="1700808"/>
            <a:ext cx="5855683" cy="4588408"/>
          </a:xfrm>
          <a:prstGeom prst="rect">
            <a:avLst/>
          </a:prstGeom>
        </p:spPr>
      </p:pic>
    </p:spTree>
    <p:extLst>
      <p:ext uri="{BB962C8B-B14F-4D97-AF65-F5344CB8AC3E}">
        <p14:creationId xmlns:p14="http://schemas.microsoft.com/office/powerpoint/2010/main" val="580103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5698996" cy="707886"/>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滤波算法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针对眼动信号的中位值平均滤波算法</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grpSp>
        <p:nvGrpSpPr>
          <p:cNvPr id="20" name="Group 19">
            <a:extLst>
              <a:ext uri="{FF2B5EF4-FFF2-40B4-BE49-F238E27FC236}">
                <a16:creationId xmlns:a16="http://schemas.microsoft.com/office/drawing/2014/main" id="{B4186146-32C1-7116-9C62-05CE41A9A1E4}"/>
              </a:ext>
            </a:extLst>
          </p:cNvPr>
          <p:cNvGrpSpPr/>
          <p:nvPr/>
        </p:nvGrpSpPr>
        <p:grpSpPr>
          <a:xfrm>
            <a:off x="3681562" y="2924944"/>
            <a:ext cx="4782312" cy="3762120"/>
            <a:chOff x="3704844" y="2929098"/>
            <a:chExt cx="4782312" cy="3762120"/>
          </a:xfrm>
        </p:grpSpPr>
        <p:pic>
          <p:nvPicPr>
            <p:cNvPr id="21" name="Picture 4">
              <a:extLst>
                <a:ext uri="{FF2B5EF4-FFF2-40B4-BE49-F238E27FC236}">
                  <a16:creationId xmlns:a16="http://schemas.microsoft.com/office/drawing/2014/main" id="{D3768F37-1E13-F2A0-06F6-B4D1646FF4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4844" y="2929098"/>
              <a:ext cx="4782312" cy="341935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9F7B4B3-1FB7-CAF3-1BE3-5AD7D29FBE83}"/>
                </a:ext>
              </a:extLst>
            </p:cNvPr>
            <p:cNvSpPr txBox="1"/>
            <p:nvPr/>
          </p:nvSpPr>
          <p:spPr>
            <a:xfrm>
              <a:off x="5360444" y="3665290"/>
              <a:ext cx="3126712"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蓝色为滤波前的数据，红色为滤波后的数据</a:t>
              </a:r>
              <a:endParaRPr lang="en-CN" sz="1200" dirty="0">
                <a:latin typeface="Yuanti TC" panose="02010600040101010101" pitchFamily="2" charset="-120"/>
                <a:ea typeface="Yuanti TC" panose="02010600040101010101" pitchFamily="2" charset="-120"/>
              </a:endParaRPr>
            </a:p>
          </p:txBody>
        </p:sp>
        <p:sp>
          <p:nvSpPr>
            <p:cNvPr id="25" name="TextBox 24">
              <a:extLst>
                <a:ext uri="{FF2B5EF4-FFF2-40B4-BE49-F238E27FC236}">
                  <a16:creationId xmlns:a16="http://schemas.microsoft.com/office/drawing/2014/main" id="{54220757-2BDB-393F-2773-5641DB59C0F3}"/>
                </a:ext>
              </a:extLst>
            </p:cNvPr>
            <p:cNvSpPr txBox="1"/>
            <p:nvPr/>
          </p:nvSpPr>
          <p:spPr>
            <a:xfrm>
              <a:off x="4246914" y="6352664"/>
              <a:ext cx="3698170" cy="338554"/>
            </a:xfrm>
            <a:prstGeom prst="rect">
              <a:avLst/>
            </a:prstGeom>
            <a:noFill/>
          </p:spPr>
          <p:txBody>
            <a:bodyPr wrap="square">
              <a:spAutoFit/>
            </a:bodyPr>
            <a:lstStyle/>
            <a:p>
              <a:pPr algn="ctr"/>
              <a:r>
                <a:rPr lang="zh-CN" altLang="en-US" sz="1600" b="0" i="0" dirty="0">
                  <a:solidFill>
                    <a:srgbClr val="4D4D4D"/>
                  </a:solidFill>
                  <a:effectLst/>
                  <a:latin typeface="Yuanti TC" panose="02010600040101010101" pitchFamily="2" charset="-120"/>
                  <a:ea typeface="Yuanti TC" panose="02010600040101010101" pitchFamily="2" charset="-120"/>
                </a:rPr>
                <a:t>一个平视正前方的</a:t>
              </a:r>
              <a:r>
                <a:rPr lang="en-US" altLang="zh-CN" sz="1600" b="0" i="0" dirty="0">
                  <a:solidFill>
                    <a:srgbClr val="4D4D4D"/>
                  </a:solidFill>
                  <a:effectLst/>
                  <a:latin typeface="Yuanti TC" panose="02010600040101010101" pitchFamily="2" charset="-120"/>
                  <a:ea typeface="Yuanti TC" panose="02010600040101010101" pitchFamily="2" charset="-120"/>
                </a:rPr>
                <a:t>IDLE</a:t>
              </a:r>
              <a:r>
                <a:rPr lang="zh-CN" altLang="en-US" sz="1600" b="0" i="0" dirty="0">
                  <a:solidFill>
                    <a:srgbClr val="4D4D4D"/>
                  </a:solidFill>
                  <a:effectLst/>
                  <a:latin typeface="Yuanti TC" panose="02010600040101010101" pitchFamily="2" charset="-120"/>
                  <a:ea typeface="Yuanti TC" panose="02010600040101010101" pitchFamily="2" charset="-120"/>
                </a:rPr>
                <a:t>眼动信号序列</a:t>
              </a:r>
              <a:endParaRPr lang="en-CN" sz="1600" dirty="0">
                <a:latin typeface="Yuanti TC" panose="02010600040101010101" pitchFamily="2" charset="-120"/>
                <a:ea typeface="Yuanti TC" panose="02010600040101010101" pitchFamily="2" charset="-120"/>
              </a:endParaRPr>
            </a:p>
          </p:txBody>
        </p:sp>
      </p:grpSp>
    </p:spTree>
    <p:extLst>
      <p:ext uri="{BB962C8B-B14F-4D97-AF65-F5344CB8AC3E}">
        <p14:creationId xmlns:p14="http://schemas.microsoft.com/office/powerpoint/2010/main" val="2802311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10102446" cy="1015663"/>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感知阈值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忽略阈值以内的眼动信号变化，主要避免因过度灵敏而产生的误操作</a:t>
            </a:r>
            <a:endParaRPr lang="en-US" altLang="zh-CN" sz="2000" dirty="0">
              <a:latin typeface="Yuanti TC" panose="02010600040101010101" pitchFamily="2" charset="-120"/>
              <a:ea typeface="Yuanti TC" panose="02010600040101010101" pitchFamily="2" charset="-120"/>
            </a:endParaRPr>
          </a:p>
          <a:p>
            <a:pPr lvl="1"/>
            <a:r>
              <a:rPr lang="en-US" altLang="zh-CN" sz="2000" dirty="0">
                <a:solidFill>
                  <a:schemeClr val="bg1">
                    <a:lumMod val="50000"/>
                  </a:schemeClr>
                </a:solidFill>
                <a:latin typeface="Yuanti TC" panose="02010600040101010101" pitchFamily="2" charset="-120"/>
                <a:ea typeface="Yuanti TC" panose="02010600040101010101" pitchFamily="2" charset="-120"/>
              </a:rPr>
              <a:t>e.g.,</a:t>
            </a:r>
            <a:r>
              <a:rPr lang="zh-CN" altLang="en-US" sz="2000" dirty="0">
                <a:solidFill>
                  <a:schemeClr val="bg1">
                    <a:lumMod val="50000"/>
                  </a:schemeClr>
                </a:solidFill>
                <a:latin typeface="Yuanti TC" panose="02010600040101010101" pitchFamily="2" charset="-120"/>
                <a:ea typeface="Yuanti TC" panose="02010600040101010101" pitchFamily="2" charset="-120"/>
              </a:rPr>
              <a:t> </a:t>
            </a:r>
            <a:r>
              <a:rPr lang="zh-CN" altLang="en-CN" sz="2000" dirty="0">
                <a:solidFill>
                  <a:schemeClr val="bg1">
                    <a:lumMod val="50000"/>
                  </a:schemeClr>
                </a:solidFill>
                <a:latin typeface="Yuanti TC" panose="02010600040101010101" pitchFamily="2" charset="-120"/>
                <a:ea typeface="Yuanti TC" panose="02010600040101010101" pitchFamily="2" charset="-120"/>
              </a:rPr>
              <a:t>位移时</a:t>
            </a:r>
            <a:r>
              <a:rPr lang="zh-CN" altLang="en-US" sz="2000" dirty="0">
                <a:solidFill>
                  <a:schemeClr val="bg1">
                    <a:lumMod val="50000"/>
                  </a:schemeClr>
                </a:solidFill>
                <a:latin typeface="Yuanti TC" panose="02010600040101010101" pitchFamily="2" charset="-120"/>
                <a:ea typeface="Yuanti TC" panose="02010600040101010101" pitchFamily="2" charset="-120"/>
              </a:rPr>
              <a:t>，眼动信号在</a:t>
            </a:r>
            <a:r>
              <a:rPr lang="en-US" altLang="zh-CN" sz="2000" dirty="0">
                <a:solidFill>
                  <a:schemeClr val="bg1">
                    <a:lumMod val="50000"/>
                  </a:schemeClr>
                </a:solidFill>
                <a:latin typeface="Yuanti TC" panose="02010600040101010101" pitchFamily="2" charset="-120"/>
                <a:ea typeface="Yuanti TC" panose="02010600040101010101" pitchFamily="2" charset="-120"/>
              </a:rPr>
              <a:t>X</a:t>
            </a:r>
            <a:r>
              <a:rPr lang="zh-CN" altLang="en-US" sz="2000" dirty="0">
                <a:solidFill>
                  <a:schemeClr val="bg1">
                    <a:lumMod val="50000"/>
                  </a:schemeClr>
                </a:solidFill>
                <a:latin typeface="Yuanti TC" panose="02010600040101010101" pitchFamily="2" charset="-120"/>
                <a:ea typeface="Yuanti TC" panose="02010600040101010101" pitchFamily="2" charset="-120"/>
              </a:rPr>
              <a:t>轴的投影长度需要大于</a:t>
            </a:r>
            <a:r>
              <a:rPr lang="zh-CN" altLang="en-CN" sz="2000" dirty="0">
                <a:solidFill>
                  <a:schemeClr val="bg1">
                    <a:lumMod val="50000"/>
                  </a:schemeClr>
                </a:solidFill>
                <a:latin typeface="Yuanti TC" panose="02010600040101010101" pitchFamily="2" charset="-120"/>
                <a:ea typeface="Yuanti TC" panose="02010600040101010101" pitchFamily="2" charset="-120"/>
              </a:rPr>
              <a:t>一个值</a:t>
            </a:r>
            <a:r>
              <a:rPr lang="en-US" altLang="zh-CN" sz="2000" dirty="0">
                <a:solidFill>
                  <a:schemeClr val="bg1">
                    <a:lumMod val="50000"/>
                  </a:schemeClr>
                </a:solidFill>
                <a:latin typeface="Yuanti TC" panose="02010600040101010101" pitchFamily="2" charset="-120"/>
                <a:ea typeface="Yuanti TC" panose="02010600040101010101" pitchFamily="2" charset="-120"/>
              </a:rPr>
              <a:t>C</a:t>
            </a:r>
            <a:r>
              <a:rPr lang="zh-CN" altLang="en-US" sz="2000" dirty="0">
                <a:solidFill>
                  <a:schemeClr val="bg1">
                    <a:lumMod val="50000"/>
                  </a:schemeClr>
                </a:solidFill>
                <a:latin typeface="Yuanti TC" panose="02010600040101010101" pitchFamily="2" charset="-120"/>
                <a:ea typeface="Yuanti TC" panose="02010600040101010101" pitchFamily="2" charset="-120"/>
              </a:rPr>
              <a:t>才可以操纵物体沿</a:t>
            </a:r>
            <a:r>
              <a:rPr lang="en-US" altLang="zh-CN" sz="2000" dirty="0">
                <a:solidFill>
                  <a:schemeClr val="bg1">
                    <a:lumMod val="50000"/>
                  </a:schemeClr>
                </a:solidFill>
                <a:latin typeface="Yuanti TC" panose="02010600040101010101" pitchFamily="2" charset="-120"/>
                <a:ea typeface="Yuanti TC" panose="02010600040101010101" pitchFamily="2" charset="-120"/>
              </a:rPr>
              <a:t>X</a:t>
            </a:r>
            <a:r>
              <a:rPr lang="zh-CN" altLang="en-US" sz="2000" dirty="0">
                <a:solidFill>
                  <a:schemeClr val="bg1">
                    <a:lumMod val="50000"/>
                  </a:schemeClr>
                </a:solidFill>
                <a:latin typeface="Yuanti TC" panose="02010600040101010101" pitchFamily="2" charset="-120"/>
                <a:ea typeface="Yuanti TC" panose="02010600040101010101" pitchFamily="2" charset="-120"/>
              </a:rPr>
              <a:t>轴移动</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grpSp>
        <p:nvGrpSpPr>
          <p:cNvPr id="11" name="Group 10">
            <a:extLst>
              <a:ext uri="{FF2B5EF4-FFF2-40B4-BE49-F238E27FC236}">
                <a16:creationId xmlns:a16="http://schemas.microsoft.com/office/drawing/2014/main" id="{43196887-6D6B-1C01-1E49-D041313F2923}"/>
              </a:ext>
            </a:extLst>
          </p:cNvPr>
          <p:cNvGrpSpPr/>
          <p:nvPr/>
        </p:nvGrpSpPr>
        <p:grpSpPr>
          <a:xfrm>
            <a:off x="2666326" y="2924944"/>
            <a:ext cx="6812783" cy="3762120"/>
            <a:chOff x="2689608" y="2929098"/>
            <a:chExt cx="6812783" cy="3762120"/>
          </a:xfrm>
        </p:grpSpPr>
        <p:pic>
          <p:nvPicPr>
            <p:cNvPr id="6" name="Picture 4">
              <a:extLst>
                <a:ext uri="{FF2B5EF4-FFF2-40B4-BE49-F238E27FC236}">
                  <a16:creationId xmlns:a16="http://schemas.microsoft.com/office/drawing/2014/main" id="{64730884-C536-B659-113E-572E743EF4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4844" y="2929098"/>
              <a:ext cx="4782312" cy="341935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72A15C4F-2128-D96C-60AF-D1CFEDA90271}"/>
                </a:ext>
              </a:extLst>
            </p:cNvPr>
            <p:cNvCxnSpPr>
              <a:cxnSpLocks/>
            </p:cNvCxnSpPr>
            <p:nvPr/>
          </p:nvCxnSpPr>
          <p:spPr>
            <a:xfrm>
              <a:off x="2689608" y="5024176"/>
              <a:ext cx="681278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2DAE3-E540-5203-43E4-2A6BDA0A525C}"/>
                </a:ext>
              </a:extLst>
            </p:cNvPr>
            <p:cNvSpPr txBox="1"/>
            <p:nvPr/>
          </p:nvSpPr>
          <p:spPr>
            <a:xfrm>
              <a:off x="5360444" y="3665290"/>
              <a:ext cx="3126712"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蓝色为滤波前的数据，红色为滤波后的数据</a:t>
              </a:r>
              <a:endParaRPr lang="en-CN" sz="1200" dirty="0">
                <a:latin typeface="Yuanti TC" panose="02010600040101010101" pitchFamily="2" charset="-120"/>
                <a:ea typeface="Yuanti TC" panose="02010600040101010101" pitchFamily="2" charset="-120"/>
              </a:endParaRPr>
            </a:p>
          </p:txBody>
        </p:sp>
        <p:sp>
          <p:nvSpPr>
            <p:cNvPr id="9" name="TextBox 8">
              <a:extLst>
                <a:ext uri="{FF2B5EF4-FFF2-40B4-BE49-F238E27FC236}">
                  <a16:creationId xmlns:a16="http://schemas.microsoft.com/office/drawing/2014/main" id="{D4CCCB1F-BA87-1EBA-3F5C-975C1ED7100C}"/>
                </a:ext>
              </a:extLst>
            </p:cNvPr>
            <p:cNvSpPr txBox="1"/>
            <p:nvPr/>
          </p:nvSpPr>
          <p:spPr>
            <a:xfrm>
              <a:off x="8694822" y="5024176"/>
              <a:ext cx="807569"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感知阈值</a:t>
              </a:r>
              <a:endParaRPr lang="en-CN" sz="1200" dirty="0">
                <a:latin typeface="Yuanti TC" panose="02010600040101010101" pitchFamily="2" charset="-120"/>
                <a:ea typeface="Yuanti TC" panose="02010600040101010101" pitchFamily="2" charset="-120"/>
              </a:endParaRPr>
            </a:p>
          </p:txBody>
        </p:sp>
        <p:sp>
          <p:nvSpPr>
            <p:cNvPr id="10" name="TextBox 9">
              <a:extLst>
                <a:ext uri="{FF2B5EF4-FFF2-40B4-BE49-F238E27FC236}">
                  <a16:creationId xmlns:a16="http://schemas.microsoft.com/office/drawing/2014/main" id="{2862045C-E6FB-6A42-5D11-D00FAD4067DB}"/>
                </a:ext>
              </a:extLst>
            </p:cNvPr>
            <p:cNvSpPr txBox="1"/>
            <p:nvPr/>
          </p:nvSpPr>
          <p:spPr>
            <a:xfrm>
              <a:off x="4246914" y="6352664"/>
              <a:ext cx="3698170" cy="338554"/>
            </a:xfrm>
            <a:prstGeom prst="rect">
              <a:avLst/>
            </a:prstGeom>
            <a:noFill/>
          </p:spPr>
          <p:txBody>
            <a:bodyPr wrap="square">
              <a:spAutoFit/>
            </a:bodyPr>
            <a:lstStyle/>
            <a:p>
              <a:pPr algn="ctr"/>
              <a:r>
                <a:rPr lang="zh-CN" altLang="en-US" sz="1600" b="0" i="0" dirty="0">
                  <a:solidFill>
                    <a:srgbClr val="4D4D4D"/>
                  </a:solidFill>
                  <a:effectLst/>
                  <a:latin typeface="Yuanti TC" panose="02010600040101010101" pitchFamily="2" charset="-120"/>
                  <a:ea typeface="Yuanti TC" panose="02010600040101010101" pitchFamily="2" charset="-120"/>
                </a:rPr>
                <a:t>一个平视正前方的</a:t>
              </a:r>
              <a:r>
                <a:rPr lang="en-US" altLang="zh-CN" sz="1600" b="0" i="0" dirty="0">
                  <a:solidFill>
                    <a:srgbClr val="4D4D4D"/>
                  </a:solidFill>
                  <a:effectLst/>
                  <a:latin typeface="Yuanti TC" panose="02010600040101010101" pitchFamily="2" charset="-120"/>
                  <a:ea typeface="Yuanti TC" panose="02010600040101010101" pitchFamily="2" charset="-120"/>
                </a:rPr>
                <a:t>IDLE</a:t>
              </a:r>
              <a:r>
                <a:rPr lang="zh-CN" altLang="en-US" sz="1600" b="0" i="0" dirty="0">
                  <a:solidFill>
                    <a:srgbClr val="4D4D4D"/>
                  </a:solidFill>
                  <a:effectLst/>
                  <a:latin typeface="Yuanti TC" panose="02010600040101010101" pitchFamily="2" charset="-120"/>
                  <a:ea typeface="Yuanti TC" panose="02010600040101010101" pitchFamily="2" charset="-120"/>
                </a:rPr>
                <a:t>眼动信号序列</a:t>
              </a:r>
              <a:endParaRPr lang="en-CN" sz="1600" dirty="0">
                <a:latin typeface="Yuanti TC" panose="02010600040101010101" pitchFamily="2" charset="-120"/>
                <a:ea typeface="Yuanti TC" panose="02010600040101010101" pitchFamily="2" charset="-120"/>
              </a:endParaRPr>
            </a:p>
          </p:txBody>
        </p:sp>
      </p:grpSp>
    </p:spTree>
    <p:extLst>
      <p:ext uri="{BB962C8B-B14F-4D97-AF65-F5344CB8AC3E}">
        <p14:creationId xmlns:p14="http://schemas.microsoft.com/office/powerpoint/2010/main" val="2281085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5442516" cy="707886"/>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眼动操纵注视停留检测优化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使交互更加自然</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F82276-F45C-253B-BC47-B78A623B429B}"/>
                  </a:ext>
                </a:extLst>
              </p:cNvPr>
              <p:cNvSpPr txBox="1"/>
              <p:nvPr/>
            </p:nvSpPr>
            <p:spPr>
              <a:xfrm>
                <a:off x="695400" y="4665329"/>
                <a:ext cx="9937104" cy="724365"/>
              </a:xfrm>
              <a:prstGeom prst="rect">
                <a:avLst/>
              </a:prstGeom>
              <a:solidFill>
                <a:schemeClr val="bg1"/>
              </a:solidFill>
            </p:spPr>
            <p:txBody>
              <a:bodyPr wrap="square">
                <a:spAutoFit/>
              </a:bodyPr>
              <a:lstStyle/>
              <a:p>
                <a:r>
                  <a:rPr lang="zh-CN" altLang="en-US" sz="2000" dirty="0">
                    <a:latin typeface="Yuanti TC" panose="02010600040101010101" pitchFamily="2" charset="-120"/>
                    <a:ea typeface="Yuanti TC" panose="02010600040101010101" pitchFamily="2" charset="-120"/>
                  </a:rPr>
                  <a:t>其中，</a:t>
                </a:r>
                <a14:m>
                  <m:oMath xmlns:m="http://schemas.openxmlformats.org/officeDocument/2006/math">
                    <m:acc>
                      <m:accPr>
                        <m:chr m:val="̂"/>
                        <m:ctrlPr>
                          <a:rPr lang="en-US" altLang="zh-CN" sz="2000" i="1" dirty="0" smtClean="0">
                            <a:latin typeface="Cambria Math" panose="02040503050406030204" pitchFamily="18" charset="0"/>
                            <a:ea typeface="Yuanti TC" panose="02010600040101010101" pitchFamily="2" charset="-120"/>
                          </a:rPr>
                        </m:ctrlPr>
                      </m:accPr>
                      <m:e>
                        <m:r>
                          <a:rPr lang="en-US" altLang="zh-CN" sz="2000" b="0" i="1" dirty="0" smtClean="0">
                            <a:latin typeface="Cambria Math" panose="02040503050406030204" pitchFamily="18" charset="0"/>
                            <a:ea typeface="Yuanti TC" panose="02010600040101010101" pitchFamily="2" charset="-120"/>
                          </a:rPr>
                          <m:t>𝑒𝑦𝑒</m:t>
                        </m:r>
                      </m:e>
                    </m:acc>
                    <m:r>
                      <a:rPr lang="en-US" altLang="zh-CN" sz="2000" b="0" i="1" dirty="0" smtClean="0">
                        <a:latin typeface="Cambria Math" panose="02040503050406030204" pitchFamily="18" charset="0"/>
                        <a:ea typeface="Yuanti TC" panose="02010600040101010101" pitchFamily="2" charset="-120"/>
                      </a:rPr>
                      <m:t> </m:t>
                    </m:r>
                  </m:oMath>
                </a14:m>
                <a:r>
                  <a:rPr lang="zh-CN" altLang="en-US" sz="2000" dirty="0">
                    <a:latin typeface="Yuanti TC" panose="02010600040101010101" pitchFamily="2" charset="-120"/>
                    <a:ea typeface="Yuanti TC" panose="02010600040101010101" pitchFamily="2" charset="-120"/>
                  </a:rPr>
                  <a:t>是视线的单位向量，</a:t>
                </a:r>
                <a:r>
                  <a:rPr lang="en-US" altLang="zh-CN" sz="2000" dirty="0">
                    <a:ea typeface="Yuanti TC" panose="02010600040101010101" pitchFamily="2" charset="-120"/>
                  </a:rPr>
                  <a:t> </a:t>
                </a:r>
                <a14:m>
                  <m:oMath xmlns:m="http://schemas.openxmlformats.org/officeDocument/2006/math">
                    <m:acc>
                      <m:accPr>
                        <m:chr m:val="̂"/>
                        <m:ctrlPr>
                          <a:rPr lang="en-US" altLang="zh-CN" sz="2000" i="1" dirty="0">
                            <a:latin typeface="Cambria Math" panose="02040503050406030204" pitchFamily="18" charset="0"/>
                            <a:ea typeface="Yuanti TC" panose="02010600040101010101" pitchFamily="2" charset="-120"/>
                          </a:rPr>
                        </m:ctrlPr>
                      </m:accPr>
                      <m:e>
                        <m:r>
                          <a:rPr lang="en-US" altLang="zh-CN" sz="2000" b="0" i="1" dirty="0" smtClean="0">
                            <a:latin typeface="Cambria Math" panose="02040503050406030204" pitchFamily="18" charset="0"/>
                            <a:ea typeface="Yuanti TC" panose="02010600040101010101" pitchFamily="2" charset="-120"/>
                          </a:rPr>
                          <m:t>h𝑒𝑎𝑑</m:t>
                        </m:r>
                        <m:r>
                          <a:rPr lang="en-US" altLang="zh-CN" sz="2000" b="0" i="1" dirty="0" smtClean="0">
                            <a:latin typeface="Cambria Math" panose="02040503050406030204" pitchFamily="18" charset="0"/>
                            <a:ea typeface="Yuanti TC" panose="02010600040101010101" pitchFamily="2" charset="-120"/>
                          </a:rPr>
                          <m:t> </m:t>
                        </m:r>
                      </m:e>
                    </m:acc>
                  </m:oMath>
                </a14:m>
                <a:r>
                  <a:rPr lang="zh-CN" altLang="en-US" sz="2000" dirty="0">
                    <a:latin typeface="Yuanti TC" panose="02010600040101010101" pitchFamily="2" charset="-120"/>
                    <a:ea typeface="Yuanti TC" panose="02010600040101010101" pitchFamily="2" charset="-120"/>
                  </a:rPr>
                  <a:t>是头部注视的单位向量， ∙ 是向量内积运算符。</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如果</a:t>
                </a:r>
                <a14:m>
                  <m:oMath xmlns:m="http://schemas.openxmlformats.org/officeDocument/2006/math">
                    <m:r>
                      <a:rPr lang="en-US" altLang="zh-CN" sz="2000" b="0" i="0" smtClean="0">
                        <a:latin typeface="Cambria Math" panose="02040503050406030204" pitchFamily="18" charset="0"/>
                        <a:ea typeface="Yuanti TC" panose="02010600040101010101" pitchFamily="2" charset="-120"/>
                      </a:rPr>
                      <m:t> </m:t>
                    </m:r>
                    <m:r>
                      <a:rPr lang="en-US" altLang="zh-CN" sz="2000" b="0" i="1" smtClean="0">
                        <a:latin typeface="Cambria Math" panose="02040503050406030204" pitchFamily="18" charset="0"/>
                        <a:ea typeface="Yuanti TC" panose="02010600040101010101" pitchFamily="2" charset="-120"/>
                      </a:rPr>
                      <m:t>𝑂𝐸</m:t>
                    </m:r>
                    <m:r>
                      <a:rPr lang="en-US" altLang="zh-CN" sz="2000" b="0" i="1" smtClean="0">
                        <a:latin typeface="Cambria Math" panose="02040503050406030204" pitchFamily="18" charset="0"/>
                        <a:ea typeface="Yuanti TC" panose="02010600040101010101" pitchFamily="2" charset="-120"/>
                      </a:rPr>
                      <m:t> </m:t>
                    </m:r>
                  </m:oMath>
                </a14:m>
                <a:r>
                  <a:rPr lang="zh-CN" altLang="en-US" sz="2000" dirty="0">
                    <a:latin typeface="Yuanti TC" panose="02010600040101010101" pitchFamily="2" charset="-120"/>
                    <a:ea typeface="Yuanti TC" panose="02010600040101010101" pitchFamily="2" charset="-120"/>
                  </a:rPr>
                  <a:t>小于某一阈值，则表示用户正在尝试注视。 </a:t>
                </a:r>
              </a:p>
            </p:txBody>
          </p:sp>
        </mc:Choice>
        <mc:Fallback xmlns="">
          <p:sp>
            <p:nvSpPr>
              <p:cNvPr id="13" name="TextBox 12">
                <a:extLst>
                  <a:ext uri="{FF2B5EF4-FFF2-40B4-BE49-F238E27FC236}">
                    <a16:creationId xmlns:a16="http://schemas.microsoft.com/office/drawing/2014/main" id="{F9F82276-F45C-253B-BC47-B78A623B429B}"/>
                  </a:ext>
                </a:extLst>
              </p:cNvPr>
              <p:cNvSpPr txBox="1">
                <a:spLocks noRot="1" noChangeAspect="1" noMove="1" noResize="1" noEditPoints="1" noAdjustHandles="1" noChangeArrowheads="1" noChangeShapeType="1" noTextEdit="1"/>
              </p:cNvSpPr>
              <p:nvPr/>
            </p:nvSpPr>
            <p:spPr>
              <a:xfrm>
                <a:off x="695400" y="4665329"/>
                <a:ext cx="9937104" cy="724365"/>
              </a:xfrm>
              <a:prstGeom prst="rect">
                <a:avLst/>
              </a:prstGeom>
              <a:blipFill>
                <a:blip r:embed="rId4"/>
                <a:stretch>
                  <a:fillRect l="-638" t="-1724" b="-13793"/>
                </a:stretch>
              </a:blipFill>
            </p:spPr>
            <p:txBody>
              <a:bodyPr/>
              <a:lstStyle/>
              <a:p>
                <a:r>
                  <a:rPr lang="en-CN">
                    <a:noFill/>
                  </a:rPr>
                  <a:t> </a:t>
                </a:r>
              </a:p>
            </p:txBody>
          </p:sp>
        </mc:Fallback>
      </mc:AlternateContent>
      <p:pic>
        <p:nvPicPr>
          <p:cNvPr id="6" name="Picture 5">
            <a:extLst>
              <a:ext uri="{FF2B5EF4-FFF2-40B4-BE49-F238E27FC236}">
                <a16:creationId xmlns:a16="http://schemas.microsoft.com/office/drawing/2014/main" id="{851F247C-FDE7-E925-2352-46CE8BA0C19B}"/>
              </a:ext>
            </a:extLst>
          </p:cNvPr>
          <p:cNvPicPr>
            <a:picLocks noChangeAspect="1"/>
          </p:cNvPicPr>
          <p:nvPr/>
        </p:nvPicPr>
        <p:blipFill>
          <a:blip r:embed="rId5"/>
          <a:stretch>
            <a:fillRect/>
          </a:stretch>
        </p:blipFill>
        <p:spPr>
          <a:xfrm>
            <a:off x="2251716" y="2748284"/>
            <a:ext cx="7772400" cy="1361430"/>
          </a:xfrm>
          <a:prstGeom prst="rect">
            <a:avLst/>
          </a:prstGeom>
        </p:spPr>
      </p:pic>
    </p:spTree>
    <p:extLst>
      <p:ext uri="{BB962C8B-B14F-4D97-AF65-F5344CB8AC3E}">
        <p14:creationId xmlns:p14="http://schemas.microsoft.com/office/powerpoint/2010/main" val="1068261076"/>
      </p:ext>
    </p:extLst>
  </p:cSld>
  <p:clrMapOvr>
    <a:masterClrMapping/>
  </p:clrMapOvr>
</p:sld>
</file>

<file path=ppt/theme/theme1.xml><?xml version="1.0" encoding="utf-8"?>
<a:theme xmlns:a="http://schemas.openxmlformats.org/drawingml/2006/main" name="2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nchor="t">
        <a:spAutoFit/>
      </a:bodyPr>
      <a:lstStyle>
        <a:defPPr algn="l">
          <a:defRPr lang="en-US" altLang="zh-CN" sz="1400" i="1" dirty="0" smtClean="0">
            <a:latin typeface="Cambria Math" panose="02040503050406030204" pitchFamily="18" charset="0"/>
            <a:ea typeface="+mn-ea"/>
            <a:cs typeface="Cambria Math" panose="02040503050406030204" pitchFamily="18" charset="0"/>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1860</TotalTime>
  <Words>2953</Words>
  <Application>Microsoft Macintosh PowerPoint</Application>
  <PresentationFormat>Widescreen</PresentationFormat>
  <Paragraphs>435</Paragraphs>
  <Slides>48</Slides>
  <Notes>44</Notes>
  <HiddenSlides>0</HiddenSlides>
  <MMClips>3</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48</vt:i4>
      </vt:variant>
    </vt:vector>
  </HeadingPairs>
  <TitlesOfParts>
    <vt:vector size="65" baseType="lpstr">
      <vt:lpstr>楷体</vt:lpstr>
      <vt:lpstr>微软雅黑</vt:lpstr>
      <vt:lpstr>Microsoft YaHei UI</vt:lpstr>
      <vt:lpstr>黑体</vt:lpstr>
      <vt:lpstr>华文行楷</vt:lpstr>
      <vt:lpstr>TimesNewRomanPSMT</vt:lpstr>
      <vt:lpstr>Yuanti TC</vt:lpstr>
      <vt:lpstr>Arial</vt:lpstr>
      <vt:lpstr>Calibri</vt:lpstr>
      <vt:lpstr>Cambria Math</vt:lpstr>
      <vt:lpstr>Courier New</vt:lpstr>
      <vt:lpstr>Open Sans</vt:lpstr>
      <vt:lpstr>Times New Roman</vt:lpstr>
      <vt:lpstr>Wingdings</vt:lpstr>
      <vt:lpstr>2_默认设计模板</vt:lpstr>
      <vt:lpstr>5_默认设计模板</vt:lpstr>
      <vt:lpstr>3_默认设计模板</vt:lpstr>
      <vt:lpstr>PowerPoint Presentation</vt:lpstr>
      <vt:lpstr>汇报提纲</vt:lpstr>
      <vt:lpstr>一、研究内容</vt:lpstr>
      <vt:lpstr>汇报提纲</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汇报提纲</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汇报提纲</vt:lpstr>
      <vt:lpstr>四、总结展望</vt:lpstr>
      <vt:lpstr>四、总结展望</vt:lpstr>
      <vt:lpstr>四、总结展望</vt:lpstr>
      <vt:lpstr>PowerPoint Presentation</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vrlab</dc:creator>
  <cp:lastModifiedBy>Springs Lau</cp:lastModifiedBy>
  <cp:revision>2974</cp:revision>
  <cp:lastPrinted>2017-04-03T03:42:00Z</cp:lastPrinted>
  <dcterms:created xsi:type="dcterms:W3CDTF">2014-10-19T13:03:00Z</dcterms:created>
  <dcterms:modified xsi:type="dcterms:W3CDTF">2023-05-26T06:30:51Z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3CD51281C3D14F22A9C30B4EE4551A73</vt:lpwstr>
  </property>
</Properties>
</file>